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5" r:id="rId1"/>
  </p:sldMasterIdLst>
  <p:notesMasterIdLst>
    <p:notesMasterId r:id="rId28"/>
  </p:notesMasterIdLst>
  <p:handoutMasterIdLst>
    <p:handoutMasterId r:id="rId29"/>
  </p:handoutMasterIdLst>
  <p:sldIdLst>
    <p:sldId id="261" r:id="rId2"/>
    <p:sldId id="410" r:id="rId3"/>
    <p:sldId id="307" r:id="rId4"/>
    <p:sldId id="428" r:id="rId5"/>
    <p:sldId id="411" r:id="rId6"/>
    <p:sldId id="413" r:id="rId7"/>
    <p:sldId id="414" r:id="rId8"/>
    <p:sldId id="412" r:id="rId9"/>
    <p:sldId id="429" r:id="rId10"/>
    <p:sldId id="418" r:id="rId11"/>
    <p:sldId id="415" r:id="rId12"/>
    <p:sldId id="430" r:id="rId13"/>
    <p:sldId id="432" r:id="rId14"/>
    <p:sldId id="419" r:id="rId15"/>
    <p:sldId id="433" r:id="rId16"/>
    <p:sldId id="420" r:id="rId17"/>
    <p:sldId id="434" r:id="rId18"/>
    <p:sldId id="421" r:id="rId19"/>
    <p:sldId id="436" r:id="rId20"/>
    <p:sldId id="435" r:id="rId21"/>
    <p:sldId id="422" r:id="rId22"/>
    <p:sldId id="423" r:id="rId23"/>
    <p:sldId id="424" r:id="rId24"/>
    <p:sldId id="437" r:id="rId25"/>
    <p:sldId id="425" r:id="rId26"/>
    <p:sldId id="438" r:id="rId27"/>
  </p:sldIdLst>
  <p:sldSz cx="9144000" cy="6858000" type="screen4x3"/>
  <p:notesSz cx="6799263" cy="99298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FFE2"/>
    <a:srgbClr val="CCFFFF"/>
    <a:srgbClr val="ECFFFF"/>
    <a:srgbClr val="99FFCC"/>
    <a:srgbClr val="DDE7BF"/>
    <a:srgbClr val="FFFFFF"/>
    <a:srgbClr val="FFFFCC"/>
    <a:srgbClr val="D9FFEC"/>
    <a:srgbClr val="EBF8FB"/>
    <a:srgbClr val="E0E0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8" autoAdjust="0"/>
    <p:restoredTop sz="98748" autoAdjust="0"/>
  </p:normalViewPr>
  <p:slideViewPr>
    <p:cSldViewPr>
      <p:cViewPr varScale="1">
        <p:scale>
          <a:sx n="101" d="100"/>
          <a:sy n="101" d="100"/>
        </p:scale>
        <p:origin x="95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342" y="0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599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342" y="9431599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317FEA6-D63B-4B10-A2CA-61062551F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342" y="0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927" y="4716661"/>
            <a:ext cx="5439410" cy="446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599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342" y="9431599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B230FB4-158F-4155-A5B3-C247F050B2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F26C36-891D-4386-8BF4-F2FF5AEA606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FC03587-122C-4676-B0C7-8B74557FD2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992653-CA85-4D8C-B5F0-C3F47829C48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5AB9C-864B-4032-B2EE-EBE1E7A17F4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30EFAD-A5DE-4B91-BC37-58667691AE2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914BC3-3997-4FA0-BC46-4E0F17E2A6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5BB71B-4D83-414D-AF71-A645067F052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4FE8A5-202D-4F35-A97D-098CAD8ABA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19F9C0-2383-4559-84B3-6844337A671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428D84-A534-4F76-BEEE-389BFFB5C69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9AA76B-D5DA-4037-A243-BD7B81A02F0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46E069F-DCBB-4F03-9B05-C00911B8ED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FF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AAC9790-F6F4-4D0A-8462-48F3EE6AF75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84213" y="620713"/>
            <a:ext cx="8007350" cy="3096319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en-US" sz="5400" b="1" dirty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54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Parent Guide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852936"/>
            <a:ext cx="3659754" cy="27363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404664"/>
            <a:ext cx="864096" cy="10818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rmAutofit/>
          </a:bodyPr>
          <a:lstStyle/>
          <a:p>
            <a:r>
              <a:rPr lang="en-NZ" dirty="0"/>
              <a:t>As well as reading and spelling skills, StepsWeb provides activities which develop key skills such as phonological awareness, memory and word recognition skills.  These are really important for literacy.</a:t>
            </a:r>
          </a:p>
          <a:p>
            <a:pPr marL="109728" indent="0">
              <a:buNone/>
            </a:pPr>
            <a:endParaRPr lang="en-NZ" dirty="0"/>
          </a:p>
          <a:p>
            <a:r>
              <a:rPr lang="en-NZ" dirty="0"/>
              <a:t>StepsWeb also develops </a:t>
            </a:r>
            <a:br>
              <a:rPr lang="en-NZ" dirty="0"/>
            </a:br>
            <a:r>
              <a:rPr lang="en-NZ" dirty="0"/>
              <a:t>comprehension, vocabulary</a:t>
            </a:r>
            <a:br>
              <a:rPr lang="en-NZ" dirty="0"/>
            </a:br>
            <a:r>
              <a:rPr lang="en-NZ" dirty="0"/>
              <a:t>and verbal reasoning.</a:t>
            </a:r>
          </a:p>
          <a:p>
            <a:pPr marL="109728" indent="0">
              <a:buNone/>
            </a:pPr>
            <a:endParaRPr lang="en-NZ" dirty="0"/>
          </a:p>
          <a:p>
            <a:pPr marL="109728" indent="0">
              <a:buNone/>
            </a:pP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>
                <a:solidFill>
                  <a:srgbClr val="0070C0"/>
                </a:solidFill>
              </a:rPr>
              <a:t>Educational info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37704"/>
            <a:ext cx="1310643" cy="97993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854585"/>
            <a:ext cx="2016224" cy="2526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72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rmAutofit/>
          </a:bodyPr>
          <a:lstStyle/>
          <a:p>
            <a:r>
              <a:rPr lang="en-NZ" dirty="0"/>
              <a:t>Your child can have an individual login through the school.</a:t>
            </a:r>
          </a:p>
          <a:p>
            <a:pPr marL="109728" indent="0">
              <a:buNone/>
            </a:pPr>
            <a:endParaRPr lang="en-NZ" dirty="0"/>
          </a:p>
          <a:p>
            <a:pPr marL="109728" indent="0">
              <a:buNone/>
            </a:pPr>
            <a:endParaRPr lang="en-NZ" sz="2000" dirty="0"/>
          </a:p>
          <a:p>
            <a:r>
              <a:rPr lang="en-NZ" dirty="0"/>
              <a:t>This means that your child’s teacher can see results and set work.</a:t>
            </a:r>
          </a:p>
          <a:p>
            <a:pPr marL="109728" indent="0">
              <a:buNone/>
            </a:pPr>
            <a:endParaRPr lang="en-NZ" dirty="0"/>
          </a:p>
          <a:p>
            <a:endParaRPr lang="en-NZ" dirty="0"/>
          </a:p>
          <a:p>
            <a:r>
              <a:rPr lang="en-NZ" dirty="0"/>
              <a:t>Your child needs to know their username and password – the school can tell you these.</a:t>
            </a:r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>
                <a:solidFill>
                  <a:srgbClr val="0070C0"/>
                </a:solidFill>
              </a:rPr>
              <a:t>What you need to know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37704"/>
            <a:ext cx="1310643" cy="97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255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NZ" dirty="0"/>
              <a:t>Your child may be on the Courses option. Everyone on the Courses option follows the same progression.  </a:t>
            </a:r>
          </a:p>
          <a:p>
            <a:pPr>
              <a:lnSpc>
                <a:spcPct val="120000"/>
              </a:lnSpc>
            </a:pPr>
            <a:endParaRPr lang="en-NZ" dirty="0"/>
          </a:p>
          <a:p>
            <a:pPr>
              <a:lnSpc>
                <a:spcPct val="120000"/>
              </a:lnSpc>
            </a:pPr>
            <a:r>
              <a:rPr lang="en-NZ" dirty="0"/>
              <a:t>However,  every child can work at his/her own level and speed.</a:t>
            </a:r>
          </a:p>
          <a:p>
            <a:pPr marL="109728" indent="0">
              <a:lnSpc>
                <a:spcPct val="120000"/>
              </a:lnSpc>
              <a:buNone/>
            </a:pPr>
            <a:endParaRPr lang="en-NZ" dirty="0"/>
          </a:p>
          <a:p>
            <a:pPr>
              <a:lnSpc>
                <a:spcPct val="120000"/>
              </a:lnSpc>
            </a:pPr>
            <a:r>
              <a:rPr lang="en-NZ" dirty="0"/>
              <a:t>The programme will analyse your child’s progress and notify the teacher of any difficulties.</a:t>
            </a:r>
          </a:p>
          <a:p>
            <a:pPr>
              <a:lnSpc>
                <a:spcPct val="120000"/>
              </a:lnSpc>
            </a:pPr>
            <a:endParaRPr lang="en-NZ" dirty="0"/>
          </a:p>
          <a:p>
            <a:pPr>
              <a:lnSpc>
                <a:spcPct val="120000"/>
              </a:lnSpc>
            </a:pPr>
            <a:r>
              <a:rPr lang="en-NZ" dirty="0"/>
              <a:t>StepsWeb also analyses errors and provides automatic individualized revision for each learner.</a:t>
            </a:r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>
                <a:solidFill>
                  <a:srgbClr val="0070C0"/>
                </a:solidFill>
              </a:rPr>
              <a:t>Courses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37704"/>
            <a:ext cx="1310643" cy="97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350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6672"/>
            <a:ext cx="8540441" cy="4803998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683568" y="5355102"/>
            <a:ext cx="7710624" cy="914400"/>
          </a:xfrm>
        </p:spPr>
        <p:txBody>
          <a:bodyPr>
            <a:normAutofit/>
          </a:bodyPr>
          <a:lstStyle/>
          <a:p>
            <a:pPr algn="l"/>
            <a:r>
              <a:rPr lang="en-NZ" sz="2000" dirty="0"/>
              <a:t>This is what your child will see when he or she logs in.  You can see their records by clicking on the blue button.</a:t>
            </a:r>
          </a:p>
        </p:txBody>
      </p:sp>
    </p:spTree>
    <p:extLst>
      <p:ext uri="{BB962C8B-B14F-4D97-AF65-F5344CB8AC3E}">
        <p14:creationId xmlns:p14="http://schemas.microsoft.com/office/powerpoint/2010/main" val="3175006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rmAutofit/>
          </a:bodyPr>
          <a:lstStyle/>
          <a:p>
            <a:endParaRPr lang="en-NZ" dirty="0"/>
          </a:p>
          <a:p>
            <a:r>
              <a:rPr lang="en-NZ" dirty="0"/>
              <a:t>StepsWeb has hundreds of wordlists to reinforce high frequency words, word families or phonic patterns. </a:t>
            </a:r>
          </a:p>
          <a:p>
            <a:pPr marL="109728" indent="0">
              <a:buNone/>
            </a:pPr>
            <a:endParaRPr lang="en-NZ" dirty="0"/>
          </a:p>
          <a:p>
            <a:r>
              <a:rPr lang="en-NZ" dirty="0"/>
              <a:t>You can even create your own lists just for your child.  The school might create lists for a whole class.</a:t>
            </a:r>
          </a:p>
          <a:p>
            <a:endParaRPr lang="en-NZ" dirty="0"/>
          </a:p>
          <a:p>
            <a:r>
              <a:rPr lang="en-NZ" dirty="0"/>
              <a:t>You can do this in English or Māori.</a:t>
            </a:r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>
                <a:solidFill>
                  <a:srgbClr val="0070C0"/>
                </a:solidFill>
              </a:rPr>
              <a:t>Wordlists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37704"/>
            <a:ext cx="1310643" cy="97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1067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4" y="1556792"/>
            <a:ext cx="8046154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NZ" dirty="0">
                <a:solidFill>
                  <a:srgbClr val="0070C0"/>
                </a:solidFill>
              </a:rPr>
              <a:t>Wordlist section</a:t>
            </a:r>
          </a:p>
        </p:txBody>
      </p:sp>
    </p:spTree>
    <p:extLst>
      <p:ext uri="{BB962C8B-B14F-4D97-AF65-F5344CB8AC3E}">
        <p14:creationId xmlns:p14="http://schemas.microsoft.com/office/powerpoint/2010/main" val="34500817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NZ" dirty="0"/>
              <a:t>Your child will get a bronze, silver or gold medal for completing an activity.</a:t>
            </a:r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>
              <a:lnSpc>
                <a:spcPct val="150000"/>
              </a:lnSpc>
            </a:pPr>
            <a:endParaRPr lang="en-NZ" dirty="0"/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en-NZ" dirty="0">
                <a:solidFill>
                  <a:srgbClr val="0070C0"/>
                </a:solidFill>
              </a:rPr>
              <a:t>Medals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37704"/>
            <a:ext cx="1310643" cy="97993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624523"/>
            <a:ext cx="6444208" cy="3820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7928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rmAutofit/>
          </a:bodyPr>
          <a:lstStyle/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>
              <a:lnSpc>
                <a:spcPct val="110000"/>
              </a:lnSpc>
            </a:pPr>
            <a:r>
              <a:rPr lang="en-NZ" dirty="0"/>
              <a:t>If the activity is not completed successfully, your child will not be able to progress – you or the teacher need to identify what’s going wrong.</a:t>
            </a:r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>
              <a:lnSpc>
                <a:spcPct val="110000"/>
              </a:lnSpc>
            </a:pPr>
            <a:r>
              <a:rPr lang="en-NZ" dirty="0"/>
              <a:t>If your child is on Courses, it is useful to go back over previous units and upgrade medals.   You can’t re-do a gold medal.</a:t>
            </a:r>
          </a:p>
          <a:p>
            <a:pPr>
              <a:lnSpc>
                <a:spcPct val="150000"/>
              </a:lnSpc>
            </a:pPr>
            <a:endParaRPr lang="en-NZ" dirty="0"/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>
                <a:solidFill>
                  <a:srgbClr val="0070C0"/>
                </a:solidFill>
              </a:rPr>
              <a:t>What you can do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37704"/>
            <a:ext cx="1310643" cy="97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9426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00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NZ" dirty="0"/>
              <a:t>You can look through your child’s work and pick out some words which are causing problems. </a:t>
            </a:r>
          </a:p>
          <a:p>
            <a:pPr>
              <a:lnSpc>
                <a:spcPct val="110000"/>
              </a:lnSpc>
            </a:pPr>
            <a:endParaRPr lang="en-NZ" dirty="0"/>
          </a:p>
          <a:p>
            <a:pPr>
              <a:lnSpc>
                <a:spcPct val="110000"/>
              </a:lnSpc>
            </a:pPr>
            <a:r>
              <a:rPr lang="en-NZ" dirty="0"/>
              <a:t>Make a list of these words (no more than 6-8 at a time) and your child can then do the activities. </a:t>
            </a:r>
          </a:p>
          <a:p>
            <a:pPr>
              <a:lnSpc>
                <a:spcPct val="110000"/>
              </a:lnSpc>
            </a:pPr>
            <a:endParaRPr lang="en-NZ" dirty="0"/>
          </a:p>
          <a:p>
            <a:pPr>
              <a:lnSpc>
                <a:spcPct val="110000"/>
              </a:lnSpc>
            </a:pPr>
            <a:r>
              <a:rPr lang="en-NZ" dirty="0"/>
              <a:t>You can also do this for topic or subject words. </a:t>
            </a:r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>
              <a:lnSpc>
                <a:spcPct val="150000"/>
              </a:lnSpc>
            </a:pPr>
            <a:endParaRPr lang="en-NZ" dirty="0"/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>
                <a:solidFill>
                  <a:srgbClr val="0070C0"/>
                </a:solidFill>
              </a:rPr>
              <a:t>What you can do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37704"/>
            <a:ext cx="1310643" cy="97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3734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688"/>
            <a:ext cx="9135842" cy="5138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757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38" b="15938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NZ" dirty="0">
                <a:solidFill>
                  <a:srgbClr val="0070C0"/>
                </a:solidFill>
              </a:rPr>
              <a:t>StepsWeb is a NZ-developed online literacy and language programme </a:t>
            </a:r>
          </a:p>
        </p:txBody>
      </p:sp>
    </p:spTree>
    <p:extLst>
      <p:ext uri="{BB962C8B-B14F-4D97-AF65-F5344CB8AC3E}">
        <p14:creationId xmlns:p14="http://schemas.microsoft.com/office/powerpoint/2010/main" val="38066705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rmAutofit/>
          </a:bodyPr>
          <a:lstStyle/>
          <a:p>
            <a:pPr marL="109728" indent="0">
              <a:lnSpc>
                <a:spcPct val="110000"/>
              </a:lnSpc>
              <a:buNone/>
            </a:pPr>
            <a:r>
              <a:rPr lang="en-NZ" dirty="0"/>
              <a:t>  </a:t>
            </a:r>
          </a:p>
          <a:p>
            <a:pPr>
              <a:lnSpc>
                <a:spcPct val="110000"/>
              </a:lnSpc>
            </a:pPr>
            <a:endParaRPr lang="en-NZ" dirty="0"/>
          </a:p>
          <a:p>
            <a:pPr>
              <a:lnSpc>
                <a:spcPct val="110000"/>
              </a:lnSpc>
            </a:pPr>
            <a:r>
              <a:rPr lang="en-NZ" dirty="0"/>
              <a:t>If you do this several times, you will land up with a personal revision bank, which your child can go back to for further practice.  </a:t>
            </a:r>
          </a:p>
          <a:p>
            <a:pPr>
              <a:lnSpc>
                <a:spcPct val="110000"/>
              </a:lnSpc>
            </a:pPr>
            <a:endParaRPr lang="en-NZ" dirty="0"/>
          </a:p>
          <a:p>
            <a:pPr>
              <a:lnSpc>
                <a:spcPct val="110000"/>
              </a:lnSpc>
            </a:pPr>
            <a:r>
              <a:rPr lang="en-NZ" dirty="0"/>
              <a:t>A particularly difficult word could be put into several lists for extra practice.</a:t>
            </a:r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>
              <a:lnSpc>
                <a:spcPct val="150000"/>
              </a:lnSpc>
            </a:pPr>
            <a:endParaRPr lang="en-NZ" dirty="0"/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>
                <a:solidFill>
                  <a:srgbClr val="0070C0"/>
                </a:solidFill>
              </a:rPr>
              <a:t>What you can do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37704"/>
            <a:ext cx="1310643" cy="97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5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rmAutofit/>
          </a:bodyPr>
          <a:lstStyle/>
          <a:p>
            <a:pPr marL="109728" indent="0">
              <a:lnSpc>
                <a:spcPct val="110000"/>
              </a:lnSpc>
              <a:buNone/>
            </a:pPr>
            <a:r>
              <a:rPr lang="en-NZ" b="1" i="1" dirty="0">
                <a:solidFill>
                  <a:srgbClr val="FF0000"/>
                </a:solidFill>
              </a:rPr>
              <a:t>(Unless otherwise advised by your child’s teacher!)</a:t>
            </a:r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>
              <a:lnSpc>
                <a:spcPct val="110000"/>
              </a:lnSpc>
            </a:pPr>
            <a:r>
              <a:rPr lang="en-NZ" dirty="0"/>
              <a:t>Aim for 3-4 short sessions per week (10-15 mins).</a:t>
            </a:r>
          </a:p>
          <a:p>
            <a:pPr>
              <a:lnSpc>
                <a:spcPct val="110000"/>
              </a:lnSpc>
            </a:pPr>
            <a:endParaRPr lang="en-NZ" dirty="0"/>
          </a:p>
          <a:p>
            <a:pPr>
              <a:lnSpc>
                <a:spcPct val="110000"/>
              </a:lnSpc>
            </a:pPr>
            <a:r>
              <a:rPr lang="en-NZ" dirty="0"/>
              <a:t>If your child wants or needs more practice, don’t go too far ahead in Courses.  Ask the teacher for additional lists which would be appropriate.</a:t>
            </a:r>
          </a:p>
          <a:p>
            <a:pPr>
              <a:lnSpc>
                <a:spcPct val="110000"/>
              </a:lnSpc>
            </a:pPr>
            <a:endParaRPr lang="en-NZ" dirty="0"/>
          </a:p>
          <a:p>
            <a:pPr>
              <a:lnSpc>
                <a:spcPct val="110000"/>
              </a:lnSpc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>
              <a:lnSpc>
                <a:spcPct val="150000"/>
              </a:lnSpc>
            </a:pPr>
            <a:endParaRPr lang="en-NZ" dirty="0"/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>
                <a:solidFill>
                  <a:srgbClr val="0070C0"/>
                </a:solidFill>
              </a:rPr>
              <a:t>General advice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37704"/>
            <a:ext cx="1310643" cy="97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763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rmAutofit/>
          </a:bodyPr>
          <a:lstStyle/>
          <a:p>
            <a:pPr marL="109728" indent="0">
              <a:lnSpc>
                <a:spcPct val="110000"/>
              </a:lnSpc>
              <a:buNone/>
            </a:pPr>
            <a:r>
              <a:rPr lang="en-NZ" dirty="0"/>
              <a:t>Holidays are for relaxation and </a:t>
            </a:r>
          </a:p>
          <a:p>
            <a:pPr marL="109728" indent="0">
              <a:lnSpc>
                <a:spcPct val="110000"/>
              </a:lnSpc>
              <a:buNone/>
            </a:pPr>
            <a:r>
              <a:rPr lang="en-NZ" dirty="0"/>
              <a:t>fun, but consider doing a bit </a:t>
            </a:r>
          </a:p>
          <a:p>
            <a:pPr marL="109728" indent="0">
              <a:lnSpc>
                <a:spcPct val="110000"/>
              </a:lnSpc>
              <a:buNone/>
            </a:pPr>
            <a:r>
              <a:rPr lang="en-NZ" dirty="0"/>
              <a:t>of extra practice, particularly </a:t>
            </a:r>
          </a:p>
          <a:p>
            <a:pPr marL="109728" indent="0">
              <a:lnSpc>
                <a:spcPct val="110000"/>
              </a:lnSpc>
              <a:buNone/>
            </a:pPr>
            <a:r>
              <a:rPr lang="en-NZ" dirty="0"/>
              <a:t>over the summer break.</a:t>
            </a:r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r>
              <a:rPr lang="en-NZ" dirty="0"/>
              <a:t>Many children lose up to a term’s progress over the summer holiday.  You can prevent this by doing 3-4 short sessions a week on StepsWeb.</a:t>
            </a:r>
          </a:p>
          <a:p>
            <a:pPr>
              <a:lnSpc>
                <a:spcPct val="110000"/>
              </a:lnSpc>
            </a:pPr>
            <a:endParaRPr lang="en-NZ" dirty="0"/>
          </a:p>
          <a:p>
            <a:pPr>
              <a:lnSpc>
                <a:spcPct val="110000"/>
              </a:lnSpc>
            </a:pPr>
            <a:endParaRPr lang="en-NZ" dirty="0"/>
          </a:p>
          <a:p>
            <a:pPr>
              <a:lnSpc>
                <a:spcPct val="110000"/>
              </a:lnSpc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>
              <a:lnSpc>
                <a:spcPct val="150000"/>
              </a:lnSpc>
            </a:pPr>
            <a:endParaRPr lang="en-NZ" dirty="0"/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>
                <a:solidFill>
                  <a:srgbClr val="0070C0"/>
                </a:solidFill>
              </a:rPr>
              <a:t>General advice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37704"/>
            <a:ext cx="1310643" cy="979934"/>
          </a:xfrm>
          <a:prstGeom prst="rect">
            <a:avLst/>
          </a:prstGeom>
        </p:spPr>
      </p:pic>
      <p:pic>
        <p:nvPicPr>
          <p:cNvPr id="2" name="Picture 1" descr="Ardent: August 20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408" y="1561282"/>
            <a:ext cx="2690392" cy="179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8226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rmAutofit/>
          </a:bodyPr>
          <a:lstStyle/>
          <a:p>
            <a:pPr marL="109728" indent="0">
              <a:lnSpc>
                <a:spcPct val="110000"/>
              </a:lnSpc>
              <a:buNone/>
            </a:pPr>
            <a:r>
              <a:rPr lang="en-NZ" dirty="0"/>
              <a:t>StepsWeb is a highly effective literacy programme, but it should never replace reading.</a:t>
            </a:r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>
              <a:lnSpc>
                <a:spcPct val="110000"/>
              </a:lnSpc>
            </a:pPr>
            <a:endParaRPr lang="en-NZ" dirty="0"/>
          </a:p>
          <a:p>
            <a:pPr>
              <a:lnSpc>
                <a:spcPct val="110000"/>
              </a:lnSpc>
            </a:pPr>
            <a:endParaRPr lang="en-NZ" dirty="0"/>
          </a:p>
          <a:p>
            <a:pPr>
              <a:lnSpc>
                <a:spcPct val="110000"/>
              </a:lnSpc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>
              <a:lnSpc>
                <a:spcPct val="150000"/>
              </a:lnSpc>
            </a:pPr>
            <a:endParaRPr lang="en-NZ" dirty="0"/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>
                <a:solidFill>
                  <a:srgbClr val="0070C0"/>
                </a:solidFill>
              </a:rPr>
              <a:t>Reading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37704"/>
            <a:ext cx="1310643" cy="979934"/>
          </a:xfrm>
          <a:prstGeom prst="rect">
            <a:avLst/>
          </a:prstGeom>
        </p:spPr>
      </p:pic>
      <p:pic>
        <p:nvPicPr>
          <p:cNvPr id="2" name="Picture 1" descr="... at book a book does your child love to read or reads for the sake o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314761"/>
            <a:ext cx="4716016" cy="313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7991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rmAutofit/>
          </a:bodyPr>
          <a:lstStyle/>
          <a:p>
            <a:pPr marL="109728" indent="0">
              <a:lnSpc>
                <a:spcPct val="110000"/>
              </a:lnSpc>
              <a:buNone/>
            </a:pPr>
            <a:r>
              <a:rPr lang="en-NZ" dirty="0"/>
              <a:t>If your child is struggling with reading or just reluctant, choose books which they’re interested in and read to them.  Libraries also have a great range of audio books.</a:t>
            </a:r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r>
              <a:rPr lang="en-NZ" dirty="0"/>
              <a:t>This is just as important as </a:t>
            </a:r>
          </a:p>
          <a:p>
            <a:pPr marL="109728" indent="0">
              <a:lnSpc>
                <a:spcPct val="110000"/>
              </a:lnSpc>
              <a:buNone/>
            </a:pPr>
            <a:r>
              <a:rPr lang="en-NZ" dirty="0"/>
              <a:t>reading, for vocabulary, language </a:t>
            </a:r>
          </a:p>
          <a:p>
            <a:pPr marL="109728" indent="0">
              <a:lnSpc>
                <a:spcPct val="110000"/>
              </a:lnSpc>
              <a:buNone/>
            </a:pPr>
            <a:r>
              <a:rPr lang="en-NZ" dirty="0"/>
              <a:t>development and comprehension!</a:t>
            </a:r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>
              <a:lnSpc>
                <a:spcPct val="110000"/>
              </a:lnSpc>
            </a:pPr>
            <a:endParaRPr lang="en-NZ" dirty="0"/>
          </a:p>
          <a:p>
            <a:pPr>
              <a:lnSpc>
                <a:spcPct val="110000"/>
              </a:lnSpc>
            </a:pPr>
            <a:endParaRPr lang="en-NZ" dirty="0"/>
          </a:p>
          <a:p>
            <a:pPr>
              <a:lnSpc>
                <a:spcPct val="110000"/>
              </a:lnSpc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>
              <a:lnSpc>
                <a:spcPct val="150000"/>
              </a:lnSpc>
            </a:pPr>
            <a:endParaRPr lang="en-NZ" dirty="0"/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>
                <a:solidFill>
                  <a:srgbClr val="0070C0"/>
                </a:solidFill>
              </a:rPr>
              <a:t>Reading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37704"/>
            <a:ext cx="1310643" cy="979934"/>
          </a:xfrm>
          <a:prstGeom prst="rect">
            <a:avLst/>
          </a:prstGeom>
        </p:spPr>
      </p:pic>
      <p:pic>
        <p:nvPicPr>
          <p:cNvPr id="2" name="Picture 1" descr="gadgetvirtualtour - Playaways and audio books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501008"/>
            <a:ext cx="2314600" cy="2523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6466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rmAutofit/>
          </a:bodyPr>
          <a:lstStyle/>
          <a:p>
            <a:pPr marL="109728" indent="0">
              <a:lnSpc>
                <a:spcPct val="110000"/>
              </a:lnSpc>
              <a:buNone/>
            </a:pPr>
            <a:r>
              <a:rPr lang="en-NZ" dirty="0"/>
              <a:t>The best place for educational advice is your child’s teachers – they know your child!</a:t>
            </a:r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r>
              <a:rPr lang="en-NZ" dirty="0"/>
              <a:t>However, if you do need extra help – educational or technical – have a look at our support website (you’ll see a link from the StepsWeb log-in page).  This will give you more information and guidance.</a:t>
            </a:r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>
              <a:lnSpc>
                <a:spcPct val="110000"/>
              </a:lnSpc>
            </a:pPr>
            <a:endParaRPr lang="en-NZ" dirty="0"/>
          </a:p>
          <a:p>
            <a:pPr>
              <a:lnSpc>
                <a:spcPct val="110000"/>
              </a:lnSpc>
            </a:pPr>
            <a:endParaRPr lang="en-NZ" dirty="0"/>
          </a:p>
          <a:p>
            <a:pPr>
              <a:lnSpc>
                <a:spcPct val="110000"/>
              </a:lnSpc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 marL="109728" indent="0">
              <a:lnSpc>
                <a:spcPct val="110000"/>
              </a:lnSpc>
              <a:buNone/>
            </a:pPr>
            <a:endParaRPr lang="en-NZ" dirty="0"/>
          </a:p>
          <a:p>
            <a:pPr>
              <a:lnSpc>
                <a:spcPct val="150000"/>
              </a:lnSpc>
            </a:pPr>
            <a:endParaRPr lang="en-NZ" dirty="0"/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  <a:p>
            <a:pPr marL="109728" indent="0">
              <a:lnSpc>
                <a:spcPct val="150000"/>
              </a:lnSpc>
              <a:buNone/>
            </a:pP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>
                <a:solidFill>
                  <a:srgbClr val="0070C0"/>
                </a:solidFill>
              </a:rPr>
              <a:t>How to get help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37704"/>
            <a:ext cx="1310643" cy="97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3430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1224136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NZ" sz="5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 fun!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05" y="404962"/>
            <a:ext cx="3590056" cy="20194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37704"/>
            <a:ext cx="1310643" cy="9799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203195"/>
            <a:ext cx="3227760" cy="2019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788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16024"/>
          </a:xfrm>
        </p:spPr>
        <p:txBody>
          <a:bodyPr/>
          <a:lstStyle/>
          <a:p>
            <a:pPr marL="109728" indent="0">
              <a:buNone/>
            </a:pPr>
            <a:endParaRPr lang="en-NZ" dirty="0"/>
          </a:p>
          <a:p>
            <a:pPr marL="109728" indent="0">
              <a:buNone/>
            </a:pPr>
            <a:r>
              <a:rPr lang="en-NZ" dirty="0"/>
              <a:t>StepsWeb is suitable for all ages from 6 – adult (some activities fine for 5-year olds).</a:t>
            </a:r>
          </a:p>
          <a:p>
            <a:pPr marL="109728" indent="0">
              <a:buNone/>
            </a:pPr>
            <a:endParaRPr lang="en-NZ" dirty="0"/>
          </a:p>
          <a:p>
            <a:pPr marL="109728" indent="0">
              <a:buNone/>
            </a:pPr>
            <a:r>
              <a:rPr lang="en-NZ" dirty="0"/>
              <a:t>There’s a home version as well, which other members of the family can use.  See the website for details:</a:t>
            </a:r>
          </a:p>
          <a:p>
            <a:pPr marL="109728" indent="0">
              <a:buNone/>
            </a:pPr>
            <a:endParaRPr lang="en-NZ" dirty="0"/>
          </a:p>
          <a:p>
            <a:pPr marL="109728" indent="0" algn="ctr">
              <a:buNone/>
            </a:pPr>
            <a:r>
              <a:rPr lang="en-NZ" dirty="0">
                <a:solidFill>
                  <a:srgbClr val="000099"/>
                </a:solidFill>
              </a:rPr>
              <a:t>www.stepsweb.com</a:t>
            </a:r>
          </a:p>
          <a:p>
            <a:pPr marL="109728" indent="0">
              <a:buNone/>
            </a:pPr>
            <a:endParaRPr lang="en-NZ" dirty="0"/>
          </a:p>
          <a:p>
            <a:pPr marL="109728" indent="0">
              <a:buNone/>
            </a:pPr>
            <a:endParaRPr lang="en-NZ" dirty="0"/>
          </a:p>
          <a:p>
            <a:pPr marL="109728" indent="0">
              <a:buNone/>
            </a:pP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>
                <a:solidFill>
                  <a:srgbClr val="0070C0"/>
                </a:solidFill>
              </a:rPr>
              <a:t>Key info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37704"/>
            <a:ext cx="1310643" cy="97993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65563"/>
            <a:ext cx="8229600" cy="4987773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en-NZ" dirty="0"/>
              <a:t>You can access StepsWeb from any device (iPad, Chromebook, Android tablet, PC, laptop)</a:t>
            </a:r>
          </a:p>
          <a:p>
            <a:pPr marL="109728" indent="0">
              <a:buNone/>
            </a:pPr>
            <a:endParaRPr lang="en-NZ" dirty="0"/>
          </a:p>
          <a:p>
            <a:pPr marL="109728" indent="0">
              <a:buNone/>
            </a:pPr>
            <a:endParaRPr lang="en-NZ" dirty="0"/>
          </a:p>
          <a:p>
            <a:pPr marL="109728" indent="0">
              <a:buNone/>
            </a:pPr>
            <a:endParaRPr lang="en-NZ" dirty="0"/>
          </a:p>
          <a:p>
            <a:pPr marL="109728" indent="0">
              <a:buNone/>
            </a:pPr>
            <a:endParaRPr lang="en-NZ" dirty="0"/>
          </a:p>
          <a:p>
            <a:pPr marL="109728" indent="0">
              <a:buNone/>
            </a:pPr>
            <a:endParaRPr lang="en-NZ" dirty="0"/>
          </a:p>
          <a:p>
            <a:pPr marL="109728" indent="0">
              <a:buNone/>
            </a:pPr>
            <a:endParaRPr lang="en-NZ" dirty="0"/>
          </a:p>
          <a:p>
            <a:pPr marL="109728" indent="0">
              <a:buNone/>
            </a:pPr>
            <a:endParaRPr lang="en-NZ" dirty="0"/>
          </a:p>
          <a:p>
            <a:pPr marL="109728" indent="0">
              <a:buNone/>
            </a:pPr>
            <a:endParaRPr lang="en-NZ" dirty="0"/>
          </a:p>
          <a:p>
            <a:pPr marL="109728" indent="0">
              <a:buNone/>
            </a:pPr>
            <a:r>
              <a:rPr lang="en-NZ" dirty="0"/>
              <a:t>You need Chrome or Safari (and internet access, of course!)</a:t>
            </a:r>
          </a:p>
          <a:p>
            <a:pPr marL="109728" indent="0">
              <a:buNone/>
            </a:pP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>
                <a:solidFill>
                  <a:srgbClr val="0070C0"/>
                </a:solidFill>
              </a:rPr>
              <a:t>Technical Stuff</a:t>
            </a:r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564904"/>
            <a:ext cx="6057408" cy="259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763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rmAutofit/>
          </a:bodyPr>
          <a:lstStyle/>
          <a:p>
            <a:r>
              <a:rPr lang="en-NZ" sz="3200" dirty="0"/>
              <a:t>Steps (software programme) and StepsWeb (online) are produced by </a:t>
            </a:r>
            <a:r>
              <a:rPr lang="en-NZ" sz="3200" b="1" dirty="0">
                <a:solidFill>
                  <a:srgbClr val="7030A0"/>
                </a:solidFill>
              </a:rPr>
              <a:t>The Learning Staircase Ltd</a:t>
            </a:r>
            <a:r>
              <a:rPr lang="en-NZ" sz="3200" dirty="0"/>
              <a:t>, an award-winning Christchurch  company.</a:t>
            </a:r>
          </a:p>
          <a:p>
            <a:endParaRPr lang="en-NZ" sz="3200" dirty="0"/>
          </a:p>
          <a:p>
            <a:r>
              <a:rPr lang="en-NZ" sz="3200" dirty="0"/>
              <a:t>Steps and StepsWeb are now being used by over 11,000 users in NZ and internationally.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>
                <a:solidFill>
                  <a:srgbClr val="0070C0"/>
                </a:solidFill>
              </a:rPr>
              <a:t>Background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37704"/>
            <a:ext cx="1310643" cy="97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252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467544" y="5432250"/>
            <a:ext cx="7836488" cy="1021086"/>
          </a:xfrm>
        </p:spPr>
        <p:txBody>
          <a:bodyPr>
            <a:normAutofit/>
          </a:bodyPr>
          <a:lstStyle/>
          <a:p>
            <a:pPr algn="l"/>
            <a:r>
              <a:rPr lang="en-NZ" dirty="0"/>
              <a:t>“My daughter uses your product at school and couldn’t wait to use it at home last night.  Your product is a fantastic learning tool and it works very effectively.”    </a:t>
            </a:r>
          </a:p>
          <a:p>
            <a:pPr algn="l"/>
            <a:r>
              <a:rPr lang="en-NZ" dirty="0"/>
              <a:t>                                                                                                               </a:t>
            </a:r>
            <a:r>
              <a:rPr lang="en-NZ" i="1" dirty="0"/>
              <a:t>Paula </a:t>
            </a:r>
            <a:r>
              <a:rPr lang="en-NZ" i="1" dirty="0" err="1"/>
              <a:t>Eliott</a:t>
            </a:r>
            <a:endParaRPr lang="en-NZ" i="1" dirty="0"/>
          </a:p>
          <a:p>
            <a:r>
              <a:rPr lang="en-NZ" dirty="0">
                <a:solidFill>
                  <a:srgbClr val="0070C0"/>
                </a:solidFill>
              </a:rPr>
              <a:t>See loads more testimonials on the website.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16" b="12116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dirty="0">
                <a:solidFill>
                  <a:srgbClr val="0070C0"/>
                </a:solidFill>
              </a:rPr>
              <a:t>What parents say about StepsWeb</a:t>
            </a:r>
          </a:p>
        </p:txBody>
      </p:sp>
    </p:spTree>
    <p:extLst>
      <p:ext uri="{BB962C8B-B14F-4D97-AF65-F5344CB8AC3E}">
        <p14:creationId xmlns:p14="http://schemas.microsoft.com/office/powerpoint/2010/main" val="709739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323528" y="5292581"/>
            <a:ext cx="7980504" cy="1304771"/>
          </a:xfrm>
        </p:spPr>
        <p:txBody>
          <a:bodyPr>
            <a:normAutofit/>
          </a:bodyPr>
          <a:lstStyle/>
          <a:p>
            <a:pPr algn="l"/>
            <a:r>
              <a:rPr lang="en-NZ" dirty="0"/>
              <a:t>“I highly recommend the programme and all its supporting resources.  As well as measurable improvements in academic learning, all students have shown huge increases in their self-esteem, confidence, ability to focus and concentrate on their learning.”</a:t>
            </a:r>
          </a:p>
          <a:p>
            <a:r>
              <a:rPr lang="en-NZ" i="1" dirty="0"/>
              <a:t>Helen Heggie, Specialist Tutor</a:t>
            </a:r>
          </a:p>
          <a:p>
            <a:r>
              <a:rPr lang="en-NZ" dirty="0">
                <a:solidFill>
                  <a:srgbClr val="0070C0"/>
                </a:solidFill>
              </a:rPr>
              <a:t>See loads of case studies and testimonials on the website.</a:t>
            </a:r>
            <a:r>
              <a:rPr lang="en-NZ" i="1" dirty="0"/>
              <a:t> 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16" b="12116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4729909"/>
            <a:ext cx="8075432" cy="562672"/>
          </a:xfrm>
        </p:spPr>
        <p:txBody>
          <a:bodyPr/>
          <a:lstStyle/>
          <a:p>
            <a:pPr algn="l"/>
            <a:r>
              <a:rPr lang="en-NZ" dirty="0">
                <a:solidFill>
                  <a:srgbClr val="0070C0"/>
                </a:solidFill>
              </a:rPr>
              <a:t>What teachers say:</a:t>
            </a:r>
          </a:p>
        </p:txBody>
      </p:sp>
    </p:spTree>
    <p:extLst>
      <p:ext uri="{BB962C8B-B14F-4D97-AF65-F5344CB8AC3E}">
        <p14:creationId xmlns:p14="http://schemas.microsoft.com/office/powerpoint/2010/main" val="4079877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1560" y="1380998"/>
            <a:ext cx="8229600" cy="4900000"/>
          </a:xfrm>
        </p:spPr>
        <p:txBody>
          <a:bodyPr>
            <a:normAutofit/>
          </a:bodyPr>
          <a:lstStyle/>
          <a:p>
            <a:r>
              <a:rPr lang="en-NZ" dirty="0"/>
              <a:t>Every aspect is research-based – even the games.</a:t>
            </a:r>
          </a:p>
          <a:p>
            <a:pPr marL="109728" indent="0">
              <a:buNone/>
            </a:pPr>
            <a:endParaRPr lang="en-NZ" dirty="0"/>
          </a:p>
          <a:p>
            <a:r>
              <a:rPr lang="en-NZ" dirty="0"/>
              <a:t>StepsWeb is suitable for all learners, including dyslexic learners.  Those who need extra support may be using the associated workbooks at school.</a:t>
            </a:r>
          </a:p>
          <a:p>
            <a:endParaRPr lang="en-NZ" dirty="0"/>
          </a:p>
          <a:p>
            <a:pPr marL="109728" indent="0">
              <a:buNone/>
            </a:pP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>
                <a:solidFill>
                  <a:srgbClr val="0070C0"/>
                </a:solidFill>
              </a:rPr>
              <a:t>Educational info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37704"/>
            <a:ext cx="1310643" cy="979934"/>
          </a:xfrm>
          <a:prstGeom prst="rect">
            <a:avLst/>
          </a:prstGeom>
        </p:spPr>
      </p:pic>
      <p:pic>
        <p:nvPicPr>
          <p:cNvPr id="6" name="Picture 5" descr="StLi and AB (Middle) Shado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4527656"/>
            <a:ext cx="2753494" cy="2048309"/>
          </a:xfrm>
          <a:prstGeom prst="rect">
            <a:avLst/>
          </a:prstGeom>
        </p:spPr>
      </p:pic>
      <p:pic>
        <p:nvPicPr>
          <p:cNvPr id="7" name="Picture 6" descr="STLIP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24128" y="4665872"/>
            <a:ext cx="2471503" cy="177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036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en-NZ" dirty="0"/>
          </a:p>
          <a:p>
            <a:pPr marL="109728" indent="0">
              <a:buNone/>
            </a:pPr>
            <a:endParaRPr lang="en-NZ" dirty="0"/>
          </a:p>
          <a:p>
            <a:pPr marL="109728" indent="0">
              <a:buNone/>
            </a:pPr>
            <a:r>
              <a:rPr lang="en-NZ" dirty="0"/>
              <a:t>There is an extensive range of printable resources available through StepsWeb or the software programme, Steps.  This includes worksheets, teaching activities and games.</a:t>
            </a:r>
          </a:p>
          <a:p>
            <a:pPr marL="109728" indent="0">
              <a:buNone/>
            </a:pPr>
            <a:endParaRPr lang="en-NZ" dirty="0"/>
          </a:p>
          <a:p>
            <a:pPr marL="109728" indent="0">
              <a:buNone/>
            </a:pPr>
            <a:r>
              <a:rPr lang="en-NZ" dirty="0"/>
              <a:t>You can print these off to provide extra activities or games.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>
                <a:solidFill>
                  <a:srgbClr val="0070C0"/>
                </a:solidFill>
              </a:rPr>
              <a:t>Educational info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37704"/>
            <a:ext cx="1310643" cy="97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947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1905</TotalTime>
  <Words>947</Words>
  <Application>Microsoft Office PowerPoint</Application>
  <PresentationFormat>On-screen Show (4:3)</PresentationFormat>
  <Paragraphs>177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Lucida Sans Unicode</vt:lpstr>
      <vt:lpstr>Verdana</vt:lpstr>
      <vt:lpstr>Wingdings</vt:lpstr>
      <vt:lpstr>Wingdings 2</vt:lpstr>
      <vt:lpstr>Wingdings 3</vt:lpstr>
      <vt:lpstr>Concourse</vt:lpstr>
      <vt:lpstr>PowerPoint Presentation</vt:lpstr>
      <vt:lpstr>StepsWeb is a NZ-developed online literacy and language programme </vt:lpstr>
      <vt:lpstr>Key info </vt:lpstr>
      <vt:lpstr>Technical Stuff</vt:lpstr>
      <vt:lpstr>Background</vt:lpstr>
      <vt:lpstr>What parents say about StepsWeb</vt:lpstr>
      <vt:lpstr>What teachers say:</vt:lpstr>
      <vt:lpstr>Educational info</vt:lpstr>
      <vt:lpstr>Educational info</vt:lpstr>
      <vt:lpstr>Educational info</vt:lpstr>
      <vt:lpstr>What you need to know</vt:lpstr>
      <vt:lpstr>Courses</vt:lpstr>
      <vt:lpstr>PowerPoint Presentation</vt:lpstr>
      <vt:lpstr>Wordlists</vt:lpstr>
      <vt:lpstr>Wordlist section</vt:lpstr>
      <vt:lpstr>Medals</vt:lpstr>
      <vt:lpstr>What you can do</vt:lpstr>
      <vt:lpstr>What you can do</vt:lpstr>
      <vt:lpstr>PowerPoint Presentation</vt:lpstr>
      <vt:lpstr>What you can do</vt:lpstr>
      <vt:lpstr>General advice</vt:lpstr>
      <vt:lpstr>General advice</vt:lpstr>
      <vt:lpstr>Reading</vt:lpstr>
      <vt:lpstr>Reading</vt:lpstr>
      <vt:lpstr>How to get help</vt:lpstr>
      <vt:lpstr>PowerPoint Presentation</vt:lpstr>
    </vt:vector>
  </TitlesOfParts>
  <Company>Learning Staircase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Lugg</dc:creator>
  <cp:lastModifiedBy>Mike Lugg</cp:lastModifiedBy>
  <cp:revision>188</cp:revision>
  <dcterms:created xsi:type="dcterms:W3CDTF">2006-09-04T08:59:41Z</dcterms:created>
  <dcterms:modified xsi:type="dcterms:W3CDTF">2016-08-11T01:43:15Z</dcterms:modified>
</cp:coreProperties>
</file>