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7" r:id="rId1"/>
  </p:sldMasterIdLst>
  <p:notesMasterIdLst>
    <p:notesMasterId r:id="rId26"/>
  </p:notesMasterIdLst>
  <p:handoutMasterIdLst>
    <p:handoutMasterId r:id="rId27"/>
  </p:handoutMasterIdLst>
  <p:sldIdLst>
    <p:sldId id="261" r:id="rId2"/>
    <p:sldId id="347" r:id="rId3"/>
    <p:sldId id="348" r:id="rId4"/>
    <p:sldId id="317" r:id="rId5"/>
    <p:sldId id="327" r:id="rId6"/>
    <p:sldId id="322" r:id="rId7"/>
    <p:sldId id="342" r:id="rId8"/>
    <p:sldId id="343" r:id="rId9"/>
    <p:sldId id="370" r:id="rId10"/>
    <p:sldId id="353" r:id="rId11"/>
    <p:sldId id="363" r:id="rId12"/>
    <p:sldId id="364" r:id="rId13"/>
    <p:sldId id="357" r:id="rId14"/>
    <p:sldId id="366" r:id="rId15"/>
    <p:sldId id="367" r:id="rId16"/>
    <p:sldId id="365" r:id="rId17"/>
    <p:sldId id="362" r:id="rId18"/>
    <p:sldId id="351" r:id="rId19"/>
    <p:sldId id="358" r:id="rId20"/>
    <p:sldId id="359" r:id="rId21"/>
    <p:sldId id="326" r:id="rId22"/>
    <p:sldId id="325" r:id="rId23"/>
    <p:sldId id="360" r:id="rId24"/>
    <p:sldId id="368"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CFF66"/>
    <a:srgbClr val="FFFF00"/>
    <a:srgbClr val="FF9900"/>
    <a:srgbClr val="FF33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8" autoAdjust="0"/>
    <p:restoredTop sz="98748" autoAdjust="0"/>
  </p:normalViewPr>
  <p:slideViewPr>
    <p:cSldViewPr>
      <p:cViewPr varScale="1">
        <p:scale>
          <a:sx n="72" d="100"/>
          <a:sy n="72" d="100"/>
        </p:scale>
        <p:origin x="1308"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9523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9523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9523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317FEA6-D63B-4B10-A2CA-61062551F55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983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501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83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83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983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B230FB4-158F-4155-A5B3-C247F050B2F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8F26C36-891D-4386-8BF4-F2FF5AEA606D}" type="slidenum">
              <a:rPr lang="en-US" smtClean="0"/>
              <a:pPr/>
              <a:t>1</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a:t>www.stepsweb.com</a:t>
            </a:r>
          </a:p>
        </p:txBody>
      </p:sp>
      <p:sp>
        <p:nvSpPr>
          <p:cNvPr id="6" name="Slide Number Placeholder 5"/>
          <p:cNvSpPr>
            <a:spLocks noGrp="1"/>
          </p:cNvSpPr>
          <p:nvPr>
            <p:ph type="sldNum" sz="quarter" idx="12"/>
          </p:nvPr>
        </p:nvSpPr>
        <p:spPr/>
        <p:txBody>
          <a:bodyPr/>
          <a:lstStyle/>
          <a:p>
            <a:pPr>
              <a:defRPr/>
            </a:pPr>
            <a:fld id="{BFC03587-122C-4676-B0C7-8B74557FD2B0}" type="slidenum">
              <a:rPr lang="en-US" smtClean="0"/>
              <a:pPr>
                <a:defRPr/>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4308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a:t>www.stepsweb.com</a:t>
            </a:r>
          </a:p>
        </p:txBody>
      </p:sp>
      <p:sp>
        <p:nvSpPr>
          <p:cNvPr id="6" name="Slide Number Placeholder 5"/>
          <p:cNvSpPr>
            <a:spLocks noGrp="1"/>
          </p:cNvSpPr>
          <p:nvPr>
            <p:ph type="sldNum" sz="quarter" idx="12"/>
          </p:nvPr>
        </p:nvSpPr>
        <p:spPr/>
        <p:txBody>
          <a:bodyPr/>
          <a:lstStyle/>
          <a:p>
            <a:pPr>
              <a:defRPr/>
            </a:pPr>
            <a:fld id="{2A992653-CA85-4D8C-B5F0-C3F47829C480}" type="slidenum">
              <a:rPr lang="en-US" smtClean="0"/>
              <a:pPr>
                <a:defRPr/>
              </a:pPr>
              <a:t>‹#›</a:t>
            </a:fld>
            <a:endParaRPr lang="en-US"/>
          </a:p>
        </p:txBody>
      </p:sp>
    </p:spTree>
    <p:extLst>
      <p:ext uri="{BB962C8B-B14F-4D97-AF65-F5344CB8AC3E}">
        <p14:creationId xmlns:p14="http://schemas.microsoft.com/office/powerpoint/2010/main" val="1296895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a:t>www.stepsweb.com</a:t>
            </a:r>
          </a:p>
        </p:txBody>
      </p:sp>
      <p:sp>
        <p:nvSpPr>
          <p:cNvPr id="6" name="Slide Number Placeholder 5"/>
          <p:cNvSpPr>
            <a:spLocks noGrp="1"/>
          </p:cNvSpPr>
          <p:nvPr>
            <p:ph type="sldNum" sz="quarter" idx="12"/>
          </p:nvPr>
        </p:nvSpPr>
        <p:spPr/>
        <p:txBody>
          <a:bodyPr/>
          <a:lstStyle/>
          <a:p>
            <a:pPr>
              <a:defRPr/>
            </a:pPr>
            <a:fld id="{A6A5AB9C-864B-4032-B2EE-EBE1E7A17F4D}" type="slidenum">
              <a:rPr lang="en-US" smtClean="0"/>
              <a:pPr>
                <a:defRPr/>
              </a:pPr>
              <a:t>‹#›</a:t>
            </a:fld>
            <a:endParaRPr lang="en-US"/>
          </a:p>
        </p:txBody>
      </p:sp>
    </p:spTree>
    <p:extLst>
      <p:ext uri="{BB962C8B-B14F-4D97-AF65-F5344CB8AC3E}">
        <p14:creationId xmlns:p14="http://schemas.microsoft.com/office/powerpoint/2010/main" val="3022335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a:t>www.stepsweb.com</a:t>
            </a:r>
          </a:p>
        </p:txBody>
      </p:sp>
      <p:sp>
        <p:nvSpPr>
          <p:cNvPr id="6" name="Slide Number Placeholder 5"/>
          <p:cNvSpPr>
            <a:spLocks noGrp="1"/>
          </p:cNvSpPr>
          <p:nvPr>
            <p:ph type="sldNum" sz="quarter" idx="12"/>
          </p:nvPr>
        </p:nvSpPr>
        <p:spPr/>
        <p:txBody>
          <a:bodyPr/>
          <a:lstStyle/>
          <a:p>
            <a:pPr>
              <a:defRPr/>
            </a:pPr>
            <a:fld id="{4730EFAD-A5DE-4B91-BC37-58667691AE2F}" type="slidenum">
              <a:rPr lang="en-US" smtClean="0"/>
              <a:pPr>
                <a:defRPr/>
              </a:pPr>
              <a:t>‹#›</a:t>
            </a:fld>
            <a:endParaRPr lang="en-US"/>
          </a:p>
        </p:txBody>
      </p:sp>
    </p:spTree>
    <p:extLst>
      <p:ext uri="{BB962C8B-B14F-4D97-AF65-F5344CB8AC3E}">
        <p14:creationId xmlns:p14="http://schemas.microsoft.com/office/powerpoint/2010/main" val="3422139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a:t>www.stepsweb.com</a:t>
            </a:r>
          </a:p>
        </p:txBody>
      </p:sp>
      <p:sp>
        <p:nvSpPr>
          <p:cNvPr id="6" name="Slide Number Placeholder 5"/>
          <p:cNvSpPr>
            <a:spLocks noGrp="1"/>
          </p:cNvSpPr>
          <p:nvPr>
            <p:ph type="sldNum" sz="quarter" idx="12"/>
          </p:nvPr>
        </p:nvSpPr>
        <p:spPr/>
        <p:txBody>
          <a:bodyPr/>
          <a:lstStyle/>
          <a:p>
            <a:pPr>
              <a:defRPr/>
            </a:pPr>
            <a:fld id="{65914BC3-3997-4FA0-BC46-4E0F17E2A670}" type="slidenum">
              <a:rPr lang="en-US" smtClean="0"/>
              <a:pPr>
                <a:defRPr/>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154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a:t>www.stepsweb.com</a:t>
            </a:r>
          </a:p>
        </p:txBody>
      </p:sp>
      <p:sp>
        <p:nvSpPr>
          <p:cNvPr id="7" name="Slide Number Placeholder 6"/>
          <p:cNvSpPr>
            <a:spLocks noGrp="1"/>
          </p:cNvSpPr>
          <p:nvPr>
            <p:ph type="sldNum" sz="quarter" idx="12"/>
          </p:nvPr>
        </p:nvSpPr>
        <p:spPr/>
        <p:txBody>
          <a:bodyPr/>
          <a:lstStyle/>
          <a:p>
            <a:pPr>
              <a:defRPr/>
            </a:pPr>
            <a:fld id="{D05BB71B-4D83-414D-AF71-A645067F0524}" type="slidenum">
              <a:rPr lang="en-US" smtClean="0"/>
              <a:pPr>
                <a:defRPr/>
              </a:pPr>
              <a:t>‹#›</a:t>
            </a:fld>
            <a:endParaRPr lang="en-US"/>
          </a:p>
        </p:txBody>
      </p:sp>
    </p:spTree>
    <p:extLst>
      <p:ext uri="{BB962C8B-B14F-4D97-AF65-F5344CB8AC3E}">
        <p14:creationId xmlns:p14="http://schemas.microsoft.com/office/powerpoint/2010/main" val="1797448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a:t>www.stepsweb.com</a:t>
            </a:r>
          </a:p>
        </p:txBody>
      </p:sp>
      <p:sp>
        <p:nvSpPr>
          <p:cNvPr id="9" name="Slide Number Placeholder 8"/>
          <p:cNvSpPr>
            <a:spLocks noGrp="1"/>
          </p:cNvSpPr>
          <p:nvPr>
            <p:ph type="sldNum" sz="quarter" idx="12"/>
          </p:nvPr>
        </p:nvSpPr>
        <p:spPr/>
        <p:txBody>
          <a:bodyPr/>
          <a:lstStyle/>
          <a:p>
            <a:pPr>
              <a:defRPr/>
            </a:pPr>
            <a:fld id="{6A4FE8A5-202D-4F35-A97D-098CAD8ABA39}" type="slidenum">
              <a:rPr lang="en-US" smtClean="0"/>
              <a:pPr>
                <a:defRPr/>
              </a:pPr>
              <a:t>‹#›</a:t>
            </a:fld>
            <a:endParaRPr lang="en-US"/>
          </a:p>
        </p:txBody>
      </p:sp>
    </p:spTree>
    <p:extLst>
      <p:ext uri="{BB962C8B-B14F-4D97-AF65-F5344CB8AC3E}">
        <p14:creationId xmlns:p14="http://schemas.microsoft.com/office/powerpoint/2010/main" val="3219724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a:t>www.stepsweb.com</a:t>
            </a:r>
          </a:p>
        </p:txBody>
      </p:sp>
      <p:sp>
        <p:nvSpPr>
          <p:cNvPr id="5" name="Slide Number Placeholder 4"/>
          <p:cNvSpPr>
            <a:spLocks noGrp="1"/>
          </p:cNvSpPr>
          <p:nvPr>
            <p:ph type="sldNum" sz="quarter" idx="12"/>
          </p:nvPr>
        </p:nvSpPr>
        <p:spPr/>
        <p:txBody>
          <a:bodyPr/>
          <a:lstStyle/>
          <a:p>
            <a:pPr>
              <a:defRPr/>
            </a:pPr>
            <a:fld id="{DA19F9C0-2383-4559-84B3-6844337A6714}" type="slidenum">
              <a:rPr lang="en-US" smtClean="0"/>
              <a:pPr>
                <a:defRPr/>
              </a:pPr>
              <a:t>‹#›</a:t>
            </a:fld>
            <a:endParaRPr lang="en-US"/>
          </a:p>
        </p:txBody>
      </p:sp>
    </p:spTree>
    <p:extLst>
      <p:ext uri="{BB962C8B-B14F-4D97-AF65-F5344CB8AC3E}">
        <p14:creationId xmlns:p14="http://schemas.microsoft.com/office/powerpoint/2010/main" val="3000607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r>
              <a:rPr lang="en-US"/>
              <a:t>www.stepsweb.com</a:t>
            </a:r>
          </a:p>
        </p:txBody>
      </p:sp>
      <p:sp>
        <p:nvSpPr>
          <p:cNvPr id="9" name="Slide Number Placeholder 8"/>
          <p:cNvSpPr>
            <a:spLocks noGrp="1"/>
          </p:cNvSpPr>
          <p:nvPr>
            <p:ph type="sldNum" sz="quarter" idx="12"/>
          </p:nvPr>
        </p:nvSpPr>
        <p:spPr/>
        <p:txBody>
          <a:bodyPr/>
          <a:lstStyle/>
          <a:p>
            <a:pPr>
              <a:defRPr/>
            </a:pPr>
            <a:fld id="{66428D84-A534-4F76-BEEE-389BFFB5C699}" type="slidenum">
              <a:rPr lang="en-US" smtClean="0"/>
              <a:pPr>
                <a:defRPr/>
              </a:pPr>
              <a:t>‹#›</a:t>
            </a:fld>
            <a:endParaRPr lang="en-US"/>
          </a:p>
        </p:txBody>
      </p:sp>
    </p:spTree>
    <p:extLst>
      <p:ext uri="{BB962C8B-B14F-4D97-AF65-F5344CB8AC3E}">
        <p14:creationId xmlns:p14="http://schemas.microsoft.com/office/powerpoint/2010/main" val="327930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defRPr/>
            </a:pPr>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r>
              <a:rPr lang="en-US"/>
              <a:t>www.stepsweb.com</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079AA76B-D5DA-4037-A243-BD7B81A02F00}" type="slidenum">
              <a:rPr lang="en-US" smtClean="0"/>
              <a:pPr>
                <a:defRPr/>
              </a:pPr>
              <a:t>‹#›</a:t>
            </a:fld>
            <a:endParaRPr lang="en-US"/>
          </a:p>
        </p:txBody>
      </p:sp>
    </p:spTree>
    <p:extLst>
      <p:ext uri="{BB962C8B-B14F-4D97-AF65-F5344CB8AC3E}">
        <p14:creationId xmlns:p14="http://schemas.microsoft.com/office/powerpoint/2010/main" val="356620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a:t>www.stepsweb.com</a:t>
            </a:r>
          </a:p>
        </p:txBody>
      </p:sp>
      <p:sp>
        <p:nvSpPr>
          <p:cNvPr id="7" name="Slide Number Placeholder 6"/>
          <p:cNvSpPr>
            <a:spLocks noGrp="1"/>
          </p:cNvSpPr>
          <p:nvPr>
            <p:ph type="sldNum" sz="quarter" idx="12"/>
          </p:nvPr>
        </p:nvSpPr>
        <p:spPr/>
        <p:txBody>
          <a:bodyPr/>
          <a:lstStyle/>
          <a:p>
            <a:pPr>
              <a:defRPr/>
            </a:pPr>
            <a:fld id="{446E069F-DCBB-4F03-9B05-C00911B8EDE0}" type="slidenum">
              <a:rPr lang="en-US" smtClean="0"/>
              <a:pPr>
                <a:defRPr/>
              </a:pPr>
              <a:t>‹#›</a:t>
            </a:fld>
            <a:endParaRPr lang="en-US"/>
          </a:p>
        </p:txBody>
      </p:sp>
    </p:spTree>
    <p:extLst>
      <p:ext uri="{BB962C8B-B14F-4D97-AF65-F5344CB8AC3E}">
        <p14:creationId xmlns:p14="http://schemas.microsoft.com/office/powerpoint/2010/main" val="3168831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defRPr/>
            </a:pPr>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r>
              <a:rPr lang="en-US"/>
              <a:t>www.stepsweb.com</a:t>
            </a: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a:defRPr/>
            </a:pPr>
            <a:fld id="{2AAC9790-F6F4-4D0A-8462-48F3EE6AF75C}" type="slidenum">
              <a:rPr lang="en-US" smtClean="0"/>
              <a:pPr>
                <a:defRPr/>
              </a:pPr>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4708451"/>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stepsweb.com/" TargetMode="External"/><Relationship Id="rId2" Type="http://schemas.openxmlformats.org/officeDocument/2006/relationships/hyperlink" Target="http://www.learningstaircase.co.nz/" TargetMode="Externa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NZ" b="1" dirty="0">
                <a:solidFill>
                  <a:srgbClr val="7030A0"/>
                </a:solidFill>
                <a:effectLst>
                  <a:outerShdw blurRad="38100" dist="38100" dir="2700000" algn="tl">
                    <a:srgbClr val="000000">
                      <a:alpha val="43137"/>
                    </a:srgbClr>
                  </a:outerShdw>
                </a:effectLst>
              </a:rPr>
              <a:t>StepsWeb for Schools</a:t>
            </a:r>
          </a:p>
        </p:txBody>
      </p:sp>
      <p:sp>
        <p:nvSpPr>
          <p:cNvPr id="67587" name="Rectangle 3"/>
          <p:cNvSpPr>
            <a:spLocks noGrp="1" noRot="1" noChangeArrowheads="1"/>
          </p:cNvSpPr>
          <p:nvPr>
            <p:ph idx="1"/>
          </p:nvPr>
        </p:nvSpPr>
        <p:spPr/>
        <p:txBody>
          <a:bodyPr/>
          <a:lstStyle/>
          <a:p>
            <a:pPr algn="ctr" eaLnBrk="1" hangingPunct="1">
              <a:buFont typeface="Wingdings" pitchFamily="2" charset="2"/>
              <a:buNone/>
              <a:defRPr/>
            </a:pPr>
            <a:r>
              <a:rPr lang="en-US" sz="5400" b="1" dirty="0">
                <a:solidFill>
                  <a:schemeClr val="folHlink"/>
                </a:solidFill>
                <a:effectLst>
                  <a:outerShdw blurRad="38100" dist="38100" dir="2700000" algn="tl">
                    <a:srgbClr val="000000">
                      <a:alpha val="43137"/>
                    </a:srgbClr>
                  </a:outerShdw>
                </a:effectLst>
              </a:rPr>
              <a:t> </a:t>
            </a:r>
            <a:endParaRPr lang="en-US" sz="5400" b="1" dirty="0">
              <a:solidFill>
                <a:srgbClr val="0070C0"/>
              </a:solidFill>
              <a:effectLst>
                <a:outerShdw blurRad="38100" dist="38100" dir="2700000" algn="tl">
                  <a:srgbClr val="000000">
                    <a:alpha val="43137"/>
                  </a:srgbClr>
                </a:outerShdw>
              </a:effectLst>
            </a:endParaRPr>
          </a:p>
          <a:p>
            <a:pPr algn="ctr" eaLnBrk="1" hangingPunct="1">
              <a:buFont typeface="Wingdings" pitchFamily="2" charset="2"/>
              <a:buNone/>
              <a:defRPr/>
            </a:pPr>
            <a:r>
              <a:rPr lang="en-US" sz="2800" dirty="0">
                <a:solidFill>
                  <a:srgbClr val="0070C0"/>
                </a:solidFill>
                <a:effectLst>
                  <a:outerShdw blurRad="38100" dist="38100" dir="2700000" algn="tl">
                    <a:srgbClr val="000000">
                      <a:alpha val="43137"/>
                    </a:srgbClr>
                  </a:outerShdw>
                </a:effectLst>
              </a:rPr>
              <a:t>“Changing lives through improving literacy”</a:t>
            </a:r>
          </a:p>
        </p:txBody>
      </p:sp>
      <p:sp>
        <p:nvSpPr>
          <p:cNvPr id="6" name="Footer Placeholder 5"/>
          <p:cNvSpPr>
            <a:spLocks noGrp="1"/>
          </p:cNvSpPr>
          <p:nvPr>
            <p:ph type="ftr" sz="quarter" idx="11"/>
          </p:nvPr>
        </p:nvSpPr>
        <p:spPr/>
        <p:txBody>
          <a:bodyPr/>
          <a:lstStyle/>
          <a:p>
            <a:pPr>
              <a:defRPr/>
            </a:pPr>
            <a:r>
              <a:rPr lang="en-US"/>
              <a:t>www.stepsweb.com</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30119" y="4077072"/>
            <a:ext cx="2069040" cy="1546968"/>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9490" y="481034"/>
            <a:ext cx="747638" cy="9360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08104" y="3377894"/>
            <a:ext cx="2786545" cy="278654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sz="4000" b="1" dirty="0">
                <a:solidFill>
                  <a:schemeClr val="bg1"/>
                </a:solidFill>
                <a:effectLst>
                  <a:outerShdw blurRad="38100" dist="38100" dir="2700000" algn="tl">
                    <a:srgbClr val="000000">
                      <a:alpha val="43137"/>
                    </a:srgbClr>
                  </a:outerShdw>
                </a:effectLst>
              </a:rPr>
              <a:t>Staff Feedback</a:t>
            </a:r>
            <a:br>
              <a:rPr lang="en-US" b="1" dirty="0">
                <a:solidFill>
                  <a:schemeClr val="bg1"/>
                </a:solidFill>
                <a:effectLst>
                  <a:outerShdw blurRad="38100" dist="38100" dir="2700000" algn="tl">
                    <a:srgbClr val="000000">
                      <a:alpha val="43137"/>
                    </a:srgbClr>
                  </a:outerShdw>
                </a:effectLst>
              </a:rPr>
            </a:br>
            <a:r>
              <a:rPr lang="en-US" sz="3200" b="1" dirty="0">
                <a:solidFill>
                  <a:srgbClr val="FF0000"/>
                </a:solidFill>
                <a:effectLst>
                  <a:outerShdw blurRad="38100" dist="38100" dir="2700000" algn="tl">
                    <a:srgbClr val="000000">
                      <a:alpha val="43137"/>
                    </a:srgbClr>
                  </a:outerShdw>
                </a:effectLst>
              </a:rPr>
              <a:t>Te Puru School</a:t>
            </a:r>
            <a:endParaRPr lang="en-NZ" sz="3200" b="1" dirty="0">
              <a:solidFill>
                <a:srgbClr val="FF0000"/>
              </a:solidFill>
              <a:effectLst>
                <a:outerShdw blurRad="38100" dist="38100" dir="2700000" algn="tl">
                  <a:srgbClr val="000000">
                    <a:alpha val="43137"/>
                  </a:srgbClr>
                </a:outerShdw>
              </a:effectLst>
            </a:endParaRPr>
          </a:p>
        </p:txBody>
      </p:sp>
      <p:sp>
        <p:nvSpPr>
          <p:cNvPr id="7" name="Content Placeholder 6"/>
          <p:cNvSpPr>
            <a:spLocks noGrp="1"/>
          </p:cNvSpPr>
          <p:nvPr>
            <p:ph idx="1"/>
          </p:nvPr>
        </p:nvSpPr>
        <p:spPr/>
        <p:txBody>
          <a:bodyPr>
            <a:normAutofit fontScale="92500"/>
          </a:bodyPr>
          <a:lstStyle/>
          <a:p>
            <a:pPr marL="0" indent="0">
              <a:lnSpc>
                <a:spcPct val="150000"/>
              </a:lnSpc>
              <a:buNone/>
            </a:pPr>
            <a:r>
              <a:rPr lang="en-NZ" sz="3000" b="1" dirty="0">
                <a:solidFill>
                  <a:srgbClr val="0070C0"/>
                </a:solidFill>
              </a:rPr>
              <a:t>Staff saw:</a:t>
            </a:r>
          </a:p>
          <a:p>
            <a:pPr>
              <a:lnSpc>
                <a:spcPct val="150000"/>
              </a:lnSpc>
              <a:buFont typeface="Arial" panose="020B0604020202020204" pitchFamily="34" charset="0"/>
              <a:buChar char="•"/>
            </a:pPr>
            <a:r>
              <a:rPr lang="en-NZ" sz="2400" b="1" dirty="0">
                <a:solidFill>
                  <a:srgbClr val="0070C0"/>
                </a:solidFill>
              </a:rPr>
              <a:t>  Increased confidence with reading</a:t>
            </a:r>
          </a:p>
          <a:p>
            <a:pPr>
              <a:lnSpc>
                <a:spcPct val="150000"/>
              </a:lnSpc>
              <a:buFont typeface="Arial" panose="020B0604020202020204" pitchFamily="34" charset="0"/>
              <a:buChar char="•"/>
            </a:pPr>
            <a:r>
              <a:rPr lang="en-NZ" sz="2400" b="1" dirty="0">
                <a:solidFill>
                  <a:srgbClr val="0070C0"/>
                </a:solidFill>
              </a:rPr>
              <a:t>  Increase in self-esteem</a:t>
            </a:r>
          </a:p>
          <a:p>
            <a:pPr>
              <a:lnSpc>
                <a:spcPct val="150000"/>
              </a:lnSpc>
              <a:buFont typeface="Arial" panose="020B0604020202020204" pitchFamily="34" charset="0"/>
              <a:buChar char="•"/>
            </a:pPr>
            <a:r>
              <a:rPr lang="en-NZ" sz="2400" b="1" dirty="0">
                <a:solidFill>
                  <a:srgbClr val="0070C0"/>
                </a:solidFill>
              </a:rPr>
              <a:t>  Improved writing ability and enthusiasm</a:t>
            </a:r>
          </a:p>
          <a:p>
            <a:pPr>
              <a:lnSpc>
                <a:spcPct val="150000"/>
              </a:lnSpc>
              <a:buFont typeface="Arial" panose="020B0604020202020204" pitchFamily="34" charset="0"/>
              <a:buChar char="•"/>
            </a:pPr>
            <a:r>
              <a:rPr lang="en-NZ" sz="2400" b="1" dirty="0">
                <a:solidFill>
                  <a:srgbClr val="0070C0"/>
                </a:solidFill>
              </a:rPr>
              <a:t> The programme working and children</a:t>
            </a:r>
            <a:br>
              <a:rPr lang="en-NZ" sz="2400" b="1" dirty="0">
                <a:solidFill>
                  <a:srgbClr val="0070C0"/>
                </a:solidFill>
              </a:rPr>
            </a:br>
            <a:r>
              <a:rPr lang="en-NZ" sz="2400" b="1" dirty="0">
                <a:solidFill>
                  <a:srgbClr val="0070C0"/>
                </a:solidFill>
              </a:rPr>
              <a:t>  seeing the progression</a:t>
            </a:r>
          </a:p>
          <a:p>
            <a:pPr>
              <a:lnSpc>
                <a:spcPct val="150000"/>
              </a:lnSpc>
              <a:buFont typeface="Arial" panose="020B0604020202020204" pitchFamily="34" charset="0"/>
              <a:buChar char="•"/>
            </a:pPr>
            <a:r>
              <a:rPr lang="en-NZ" sz="2400" b="1" dirty="0">
                <a:solidFill>
                  <a:srgbClr val="0070C0"/>
                </a:solidFill>
              </a:rPr>
              <a:t> Children experiencing success instantly</a:t>
            </a:r>
          </a:p>
        </p:txBody>
      </p:sp>
      <p:sp>
        <p:nvSpPr>
          <p:cNvPr id="8" name="Text Placeholder 7"/>
          <p:cNvSpPr>
            <a:spLocks noGrp="1"/>
          </p:cNvSpPr>
          <p:nvPr>
            <p:ph type="body" sz="half" idx="2"/>
          </p:nvPr>
        </p:nvSpPr>
        <p:spPr>
          <a:xfrm>
            <a:off x="525390" y="2847905"/>
            <a:ext cx="2400300" cy="3379124"/>
          </a:xfrm>
        </p:spPr>
        <p:txBody>
          <a:bodyPr/>
          <a:lstStyle/>
          <a:p>
            <a:endParaRPr lang="en-NZ" dirty="0"/>
          </a:p>
        </p:txBody>
      </p:sp>
      <p:sp>
        <p:nvSpPr>
          <p:cNvPr id="3" name="Footer Placeholder 2"/>
          <p:cNvSpPr>
            <a:spLocks noGrp="1"/>
          </p:cNvSpPr>
          <p:nvPr>
            <p:ph type="ftr" sz="quarter" idx="11"/>
          </p:nvPr>
        </p:nvSpPr>
        <p:spPr/>
        <p:txBody>
          <a:bodyPr/>
          <a:lstStyle/>
          <a:p>
            <a:pPr>
              <a:defRPr/>
            </a:pPr>
            <a:r>
              <a:rPr lang="en-US"/>
              <a:t>www.stepsweb.com</a:t>
            </a:r>
          </a:p>
        </p:txBody>
      </p:sp>
      <p:pic>
        <p:nvPicPr>
          <p:cNvPr id="1026" name="Picture 2" descr="https://static.wixstatic.com/media/8cfb77_a96d064343a84bf58e0a2b17e00f23bd~mv2_d_4000_2664_s_4_2.jpg/v1/fill/w_188,h_124,al_c,q_80,usm_0.66_1.00_0.01/8cfb77_a96d064343a84bf58e0a2b17e00f23bd~mv2_d_4000_2664_s_4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39" y="3933056"/>
            <a:ext cx="2418461" cy="159515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b="1" dirty="0">
                <a:solidFill>
                  <a:schemeClr val="bg1"/>
                </a:solidFill>
                <a:effectLst>
                  <a:outerShdw blurRad="38100" dist="38100" dir="2700000" algn="tl">
                    <a:srgbClr val="000000">
                      <a:alpha val="43137"/>
                    </a:srgbClr>
                  </a:outerShdw>
                </a:effectLst>
              </a:rPr>
              <a:t>Parent Feedback</a:t>
            </a:r>
            <a:endParaRPr lang="en-NZ" dirty="0"/>
          </a:p>
        </p:txBody>
      </p:sp>
      <p:sp>
        <p:nvSpPr>
          <p:cNvPr id="3" name="Content Placeholder 2"/>
          <p:cNvSpPr>
            <a:spLocks noGrp="1"/>
          </p:cNvSpPr>
          <p:nvPr>
            <p:ph idx="1"/>
          </p:nvPr>
        </p:nvSpPr>
        <p:spPr/>
        <p:txBody>
          <a:bodyPr/>
          <a:lstStyle/>
          <a:p>
            <a:pPr marL="365760" indent="-256032">
              <a:spcBef>
                <a:spcPts val="400"/>
              </a:spcBef>
              <a:spcAft>
                <a:spcPts val="0"/>
              </a:spcAft>
              <a:buSzPct val="68000"/>
            </a:pPr>
            <a:r>
              <a:rPr lang="en-NZ" dirty="0">
                <a:solidFill>
                  <a:srgbClr val="0070C0"/>
                </a:solidFill>
              </a:rPr>
              <a:t>“My daughter uses your product at school and couldn't wait to use it at home last night. Your product is a fantastic learning tool and it works very effectively.” </a:t>
            </a:r>
          </a:p>
          <a:p>
            <a:pPr marL="365760" indent="-256032" algn="r">
              <a:spcBef>
                <a:spcPts val="400"/>
              </a:spcBef>
              <a:spcAft>
                <a:spcPts val="0"/>
              </a:spcAft>
              <a:buSzPct val="68000"/>
            </a:pPr>
            <a:r>
              <a:rPr lang="en-US" i="1" dirty="0">
                <a:solidFill>
                  <a:srgbClr val="0070C0"/>
                </a:solidFill>
              </a:rPr>
              <a:t>Paula </a:t>
            </a:r>
            <a:r>
              <a:rPr lang="en-US" i="1" dirty="0" err="1">
                <a:solidFill>
                  <a:srgbClr val="0070C0"/>
                </a:solidFill>
              </a:rPr>
              <a:t>Eliott</a:t>
            </a:r>
            <a:endParaRPr lang="en-US" i="1" dirty="0">
              <a:solidFill>
                <a:srgbClr val="0070C0"/>
              </a:solidFill>
            </a:endParaRPr>
          </a:p>
          <a:p>
            <a:pPr marL="365760" indent="-256032" algn="r">
              <a:spcBef>
                <a:spcPts val="400"/>
              </a:spcBef>
              <a:spcAft>
                <a:spcPts val="0"/>
              </a:spcAft>
              <a:buSzPct val="68000"/>
            </a:pPr>
            <a:endParaRPr lang="en-US" dirty="0">
              <a:solidFill>
                <a:srgbClr val="0070C0"/>
              </a:solidFill>
            </a:endParaRPr>
          </a:p>
          <a:p>
            <a:pPr marL="365760" indent="-256032" algn="r">
              <a:spcBef>
                <a:spcPts val="400"/>
              </a:spcBef>
              <a:spcAft>
                <a:spcPts val="0"/>
              </a:spcAft>
              <a:buSzPct val="68000"/>
            </a:pPr>
            <a:endParaRPr lang="en-US" dirty="0">
              <a:solidFill>
                <a:srgbClr val="0070C0"/>
              </a:solidFill>
            </a:endParaRPr>
          </a:p>
          <a:p>
            <a:pPr marL="365760" indent="-256032">
              <a:spcBef>
                <a:spcPts val="400"/>
              </a:spcBef>
              <a:spcAft>
                <a:spcPts val="0"/>
              </a:spcAft>
              <a:buSzPct val="68000"/>
            </a:pPr>
            <a:r>
              <a:rPr lang="en-NZ" dirty="0">
                <a:solidFill>
                  <a:srgbClr val="0070C0"/>
                </a:solidFill>
              </a:rPr>
              <a:t>“Wow, Steps is awesome! Our son has just been diagnosed with severe dyslexia. This is the first program I have seen that seems to really get how dyslexics think and what they need. </a:t>
            </a:r>
          </a:p>
          <a:p>
            <a:pPr marL="365760" indent="-256032">
              <a:spcBef>
                <a:spcPts val="400"/>
              </a:spcBef>
              <a:spcAft>
                <a:spcPts val="0"/>
              </a:spcAft>
              <a:buSzPct val="68000"/>
            </a:pPr>
            <a:r>
              <a:rPr lang="en-NZ" dirty="0">
                <a:solidFill>
                  <a:srgbClr val="0070C0"/>
                </a:solidFill>
              </a:rPr>
              <a:t>So helpful to have things like days of the week and the memory training. Well done, and thank you!”         </a:t>
            </a:r>
          </a:p>
          <a:p>
            <a:pPr marL="365760" indent="-256032">
              <a:spcBef>
                <a:spcPts val="400"/>
              </a:spcBef>
              <a:spcAft>
                <a:spcPts val="0"/>
              </a:spcAft>
              <a:buSzPct val="68000"/>
            </a:pPr>
            <a:r>
              <a:rPr lang="en-NZ" dirty="0">
                <a:solidFill>
                  <a:srgbClr val="0070C0"/>
                </a:solidFill>
              </a:rPr>
              <a:t>                                                          </a:t>
            </a:r>
            <a:r>
              <a:rPr lang="en-US" i="1" dirty="0">
                <a:solidFill>
                  <a:srgbClr val="0070C0"/>
                </a:solidFill>
              </a:rPr>
              <a:t>Claire Wards</a:t>
            </a:r>
            <a:endParaRPr lang="en-NZ" i="1" dirty="0">
              <a:solidFill>
                <a:srgbClr val="0070C0"/>
              </a:solidFill>
            </a:endParaRPr>
          </a:p>
          <a:p>
            <a:endParaRPr lang="en-NZ" dirty="0"/>
          </a:p>
        </p:txBody>
      </p:sp>
      <p:sp>
        <p:nvSpPr>
          <p:cNvPr id="4" name="Text Placeholder 3"/>
          <p:cNvSpPr>
            <a:spLocks noGrp="1"/>
          </p:cNvSpPr>
          <p:nvPr>
            <p:ph type="body" sz="half" idx="2"/>
          </p:nvPr>
        </p:nvSpPr>
        <p:spPr/>
        <p:txBody>
          <a:bodyPr/>
          <a:lstStyle/>
          <a:p>
            <a:endParaRPr lang="en-NZ" dirty="0"/>
          </a:p>
        </p:txBody>
      </p:sp>
      <p:sp>
        <p:nvSpPr>
          <p:cNvPr id="5" name="Footer Placeholder 4"/>
          <p:cNvSpPr>
            <a:spLocks noGrp="1"/>
          </p:cNvSpPr>
          <p:nvPr>
            <p:ph type="ftr" sz="quarter" idx="11"/>
          </p:nvPr>
        </p:nvSpPr>
        <p:spPr/>
        <p:txBody>
          <a:bodyPr/>
          <a:lstStyle/>
          <a:p>
            <a:pPr>
              <a:defRPr/>
            </a:pPr>
            <a:r>
              <a:rPr lang="en-US"/>
              <a:t>www.stepsweb.com</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692" y="3717031"/>
            <a:ext cx="2400508" cy="178025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933714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bg1"/>
                </a:solidFill>
                <a:effectLst>
                  <a:outerShdw blurRad="38100" dist="38100" dir="2700000" algn="tl">
                    <a:srgbClr val="000000">
                      <a:alpha val="43137"/>
                    </a:srgbClr>
                  </a:outerShdw>
                </a:effectLst>
              </a:rPr>
              <a:t>Staff Feedback</a:t>
            </a:r>
            <a:endParaRPr lang="en-NZ" dirty="0"/>
          </a:p>
        </p:txBody>
      </p:sp>
      <p:sp>
        <p:nvSpPr>
          <p:cNvPr id="3" name="Content Placeholder 2"/>
          <p:cNvSpPr>
            <a:spLocks noGrp="1"/>
          </p:cNvSpPr>
          <p:nvPr>
            <p:ph idx="1"/>
          </p:nvPr>
        </p:nvSpPr>
        <p:spPr/>
        <p:txBody>
          <a:bodyPr>
            <a:normAutofit fontScale="85000" lnSpcReduction="10000"/>
          </a:bodyPr>
          <a:lstStyle/>
          <a:p>
            <a:pPr>
              <a:lnSpc>
                <a:spcPct val="110000"/>
              </a:lnSpc>
              <a:spcAft>
                <a:spcPts val="1200"/>
              </a:spcAft>
            </a:pPr>
            <a:r>
              <a:rPr lang="en-US" dirty="0"/>
              <a:t>“We are thrilled with the Steps programme at </a:t>
            </a:r>
            <a:r>
              <a:rPr lang="en-US" dirty="0" err="1"/>
              <a:t>Maungawhau</a:t>
            </a:r>
            <a:r>
              <a:rPr lang="en-US" dirty="0"/>
              <a:t> School.  We began the programme part way through term two and reassessed all the students at the end of term.  Some students had moved over a year in less than two months.  The results are amazing but more importantly the students are loving the programme and enthusiastically attend sessions.</a:t>
            </a:r>
          </a:p>
          <a:p>
            <a:pPr>
              <a:lnSpc>
                <a:spcPct val="110000"/>
              </a:lnSpc>
            </a:pPr>
            <a:r>
              <a:rPr lang="en-US" dirty="0"/>
              <a:t>The programme is very comprehensive and helps to fill the gaps identified in psych reports, e.g. memory and processing difficulties, without us having to buy a range of different software and specialist services.  It is incredibly user friendly and it is easy to closely monitor students’ progress and particular areas of strength and need, and to tailor it to meet these specific needs.”</a:t>
            </a:r>
          </a:p>
          <a:p>
            <a:pPr>
              <a:lnSpc>
                <a:spcPct val="150000"/>
              </a:lnSpc>
            </a:pPr>
            <a:r>
              <a:rPr lang="en-US" i="1" dirty="0"/>
              <a:t>                                                               Denise</a:t>
            </a:r>
            <a:endParaRPr lang="en-NZ" i="1" dirty="0"/>
          </a:p>
          <a:p>
            <a:endParaRPr lang="en-US" dirty="0"/>
          </a:p>
          <a:p>
            <a:endParaRPr lang="en-NZ" dirty="0"/>
          </a:p>
        </p:txBody>
      </p:sp>
      <p:sp>
        <p:nvSpPr>
          <p:cNvPr id="4" name="Text Placeholder 3"/>
          <p:cNvSpPr>
            <a:spLocks noGrp="1"/>
          </p:cNvSpPr>
          <p:nvPr>
            <p:ph type="body" sz="half" idx="2"/>
          </p:nvPr>
        </p:nvSpPr>
        <p:spPr>
          <a:xfrm>
            <a:off x="534128" y="3159319"/>
            <a:ext cx="2400300" cy="3379124"/>
          </a:xfrm>
        </p:spPr>
        <p:txBody>
          <a:bodyPr/>
          <a:lstStyle/>
          <a:p>
            <a:endParaRPr lang="en-NZ" dirty="0"/>
          </a:p>
        </p:txBody>
      </p:sp>
      <p:sp>
        <p:nvSpPr>
          <p:cNvPr id="5" name="Footer Placeholder 4"/>
          <p:cNvSpPr>
            <a:spLocks noGrp="1"/>
          </p:cNvSpPr>
          <p:nvPr>
            <p:ph type="ftr" sz="quarter" idx="11"/>
          </p:nvPr>
        </p:nvSpPr>
        <p:spPr/>
        <p:txBody>
          <a:bodyPr/>
          <a:lstStyle/>
          <a:p>
            <a:pPr>
              <a:defRPr/>
            </a:pPr>
            <a:r>
              <a:rPr lang="en-US"/>
              <a:t>www.stepsweb.com</a:t>
            </a:r>
          </a:p>
        </p:txBody>
      </p:sp>
      <p:pic>
        <p:nvPicPr>
          <p:cNvPr id="6" name="Picture 5" descr="Maungawhau School"/>
          <p:cNvPicPr/>
          <p:nvPr/>
        </p:nvPicPr>
        <p:blipFill rotWithShape="1">
          <a:blip r:embed="rId2">
            <a:extLst>
              <a:ext uri="{28A0092B-C50C-407E-A947-70E740481C1C}">
                <a14:useLocalDpi xmlns:a14="http://schemas.microsoft.com/office/drawing/2010/main" val="0"/>
              </a:ext>
            </a:extLst>
          </a:blip>
          <a:srcRect r="75388"/>
          <a:stretch/>
        </p:blipFill>
        <p:spPr bwMode="auto">
          <a:xfrm>
            <a:off x="342900" y="332112"/>
            <a:ext cx="2176216" cy="1333907"/>
          </a:xfrm>
          <a:prstGeom prst="rect">
            <a:avLst/>
          </a:prstGeom>
          <a:noFill/>
          <a:ln>
            <a:noFill/>
          </a:ln>
          <a:extLst>
            <a:ext uri="{53640926-AAD7-44D8-BBD7-CCE9431645EC}">
              <a14:shadowObscured xmlns:a14="http://schemas.microsoft.com/office/drawing/2010/main"/>
            </a:ext>
          </a:extLst>
        </p:spPr>
      </p:pic>
      <p:pic>
        <p:nvPicPr>
          <p:cNvPr id="2050" name="Picture 2" descr="Image result for maungawha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 y="3861048"/>
            <a:ext cx="2556851"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2656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4000" b="1" dirty="0">
                <a:solidFill>
                  <a:srgbClr val="7030A0"/>
                </a:solidFill>
                <a:effectLst>
                  <a:outerShdw blurRad="38100" dist="38100" dir="2700000" algn="tl">
                    <a:srgbClr val="000000">
                      <a:alpha val="43137"/>
                    </a:srgbClr>
                  </a:outerShdw>
                </a:effectLst>
              </a:rPr>
              <a:t>Why StepsWeb?</a:t>
            </a:r>
            <a:endParaRPr lang="en-NZ" sz="4000" b="1" dirty="0">
              <a:effectLst>
                <a:outerShdw blurRad="38100" dist="38100" dir="2700000" algn="tl">
                  <a:srgbClr val="000000">
                    <a:alpha val="43137"/>
                  </a:srgbClr>
                </a:outerShdw>
              </a:effectLst>
            </a:endParaRPr>
          </a:p>
        </p:txBody>
      </p:sp>
      <p:sp>
        <p:nvSpPr>
          <p:cNvPr id="7" name="Content Placeholder 6"/>
          <p:cNvSpPr>
            <a:spLocks noGrp="1"/>
          </p:cNvSpPr>
          <p:nvPr>
            <p:ph idx="1"/>
          </p:nvPr>
        </p:nvSpPr>
        <p:spPr/>
        <p:txBody>
          <a:bodyPr/>
          <a:lstStyle/>
          <a:p>
            <a:pPr>
              <a:lnSpc>
                <a:spcPct val="150000"/>
              </a:lnSpc>
              <a:buFont typeface="Arial" panose="020B0604020202020204" pitchFamily="34" charset="0"/>
              <a:buChar char="•"/>
            </a:pPr>
            <a:r>
              <a:rPr lang="en-NZ" dirty="0"/>
              <a:t> </a:t>
            </a:r>
            <a:r>
              <a:rPr lang="en-NZ" b="1" dirty="0"/>
              <a:t>Kiwi resource for Kiwi learners – all materials designed, printed,</a:t>
            </a:r>
            <a:br>
              <a:rPr lang="en-NZ" b="1" dirty="0"/>
            </a:br>
            <a:r>
              <a:rPr lang="en-NZ" b="1" dirty="0"/>
              <a:t> produced in Christchurch</a:t>
            </a:r>
          </a:p>
          <a:p>
            <a:pPr>
              <a:lnSpc>
                <a:spcPct val="150000"/>
              </a:lnSpc>
              <a:buFont typeface="Arial" panose="020B0604020202020204" pitchFamily="34" charset="0"/>
              <a:buChar char="•"/>
            </a:pPr>
            <a:r>
              <a:rPr lang="en-NZ" b="1" dirty="0"/>
              <a:t> Māori materials – and ability to add your own (English, Māori  or any</a:t>
            </a:r>
            <a:br>
              <a:rPr lang="en-NZ" b="1" dirty="0"/>
            </a:br>
            <a:r>
              <a:rPr lang="en-NZ" b="1" dirty="0"/>
              <a:t> text-based language – create materials in French, Spanish, German)</a:t>
            </a:r>
          </a:p>
          <a:p>
            <a:pPr>
              <a:lnSpc>
                <a:spcPct val="150000"/>
              </a:lnSpc>
              <a:buFont typeface="Arial" panose="020B0604020202020204" pitchFamily="34" charset="0"/>
              <a:buChar char="•"/>
            </a:pPr>
            <a:r>
              <a:rPr lang="en-NZ" b="1" dirty="0"/>
              <a:t> All activities research-based – with proven success</a:t>
            </a:r>
          </a:p>
          <a:p>
            <a:pPr>
              <a:lnSpc>
                <a:spcPct val="150000"/>
              </a:lnSpc>
              <a:buFont typeface="Arial" panose="020B0604020202020204" pitchFamily="34" charset="0"/>
              <a:buChar char="•"/>
            </a:pPr>
            <a:r>
              <a:rPr lang="en-NZ" b="1" dirty="0"/>
              <a:t> Now in over 800 NZ schools and a growing number internationally</a:t>
            </a:r>
          </a:p>
        </p:txBody>
      </p:sp>
      <p:sp>
        <p:nvSpPr>
          <p:cNvPr id="3" name="Footer Placeholder 2"/>
          <p:cNvSpPr>
            <a:spLocks noGrp="1"/>
          </p:cNvSpPr>
          <p:nvPr>
            <p:ph type="ftr" sz="quarter" idx="11"/>
          </p:nvPr>
        </p:nvSpPr>
        <p:spPr/>
        <p:txBody>
          <a:bodyPr/>
          <a:lstStyle/>
          <a:p>
            <a:pPr>
              <a:defRPr/>
            </a:pPr>
            <a:r>
              <a:rPr lang="en-US"/>
              <a:t>www.stepsweb.com</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361" y="5289071"/>
            <a:ext cx="1060797" cy="1328058"/>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299188"/>
            <a:ext cx="2006036" cy="143817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a:effectLst>
                  <a:outerShdw blurRad="38100" dist="38100" dir="2700000" algn="tl">
                    <a:srgbClr val="000000">
                      <a:alpha val="43137"/>
                    </a:srgbClr>
                  </a:outerShdw>
                </a:effectLst>
              </a:rPr>
              <a:t>What does StepsWeb do for your learners?</a:t>
            </a:r>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NZ" dirty="0"/>
              <a:t>  </a:t>
            </a:r>
            <a:r>
              <a:rPr lang="en-NZ" dirty="0">
                <a:solidFill>
                  <a:srgbClr val="0070C0"/>
                </a:solidFill>
              </a:rPr>
              <a:t>Enables every learner to be on his/her own</a:t>
            </a:r>
            <a:br>
              <a:rPr lang="en-NZ" dirty="0">
                <a:solidFill>
                  <a:srgbClr val="0070C0"/>
                </a:solidFill>
              </a:rPr>
            </a:br>
            <a:r>
              <a:rPr lang="en-NZ" dirty="0">
                <a:solidFill>
                  <a:srgbClr val="0070C0"/>
                </a:solidFill>
              </a:rPr>
              <a:t>  level of a structured literacy progression</a:t>
            </a:r>
          </a:p>
          <a:p>
            <a:pPr>
              <a:buFont typeface="Arial" panose="020B0604020202020204" pitchFamily="34" charset="0"/>
              <a:buChar char="•"/>
            </a:pPr>
            <a:r>
              <a:rPr lang="en-NZ" dirty="0">
                <a:solidFill>
                  <a:srgbClr val="0070C0"/>
                </a:solidFill>
              </a:rPr>
              <a:t>  Enables every learner to progress at his/her</a:t>
            </a:r>
            <a:br>
              <a:rPr lang="en-NZ" dirty="0">
                <a:solidFill>
                  <a:srgbClr val="0070C0"/>
                </a:solidFill>
              </a:rPr>
            </a:br>
            <a:r>
              <a:rPr lang="en-NZ" dirty="0">
                <a:solidFill>
                  <a:srgbClr val="0070C0"/>
                </a:solidFill>
              </a:rPr>
              <a:t>  own speed</a:t>
            </a:r>
          </a:p>
          <a:p>
            <a:pPr>
              <a:buFont typeface="Arial" panose="020B0604020202020204" pitchFamily="34" charset="0"/>
              <a:buChar char="•"/>
            </a:pPr>
            <a:r>
              <a:rPr lang="en-NZ" dirty="0">
                <a:solidFill>
                  <a:srgbClr val="0070C0"/>
                </a:solidFill>
              </a:rPr>
              <a:t>  Analyses each learner’s errors and creates </a:t>
            </a:r>
            <a:br>
              <a:rPr lang="en-NZ" dirty="0">
                <a:solidFill>
                  <a:srgbClr val="0070C0"/>
                </a:solidFill>
              </a:rPr>
            </a:br>
            <a:r>
              <a:rPr lang="en-NZ" dirty="0">
                <a:solidFill>
                  <a:srgbClr val="0070C0"/>
                </a:solidFill>
              </a:rPr>
              <a:t>  automatic, individualized revision units</a:t>
            </a:r>
          </a:p>
          <a:p>
            <a:pPr>
              <a:buFont typeface="Arial" panose="020B0604020202020204" pitchFamily="34" charset="0"/>
              <a:buChar char="•"/>
            </a:pPr>
            <a:r>
              <a:rPr lang="en-NZ" dirty="0">
                <a:solidFill>
                  <a:srgbClr val="0070C0"/>
                </a:solidFill>
              </a:rPr>
              <a:t>  Provides thousands of printable resources –</a:t>
            </a:r>
            <a:br>
              <a:rPr lang="en-NZ" dirty="0">
                <a:solidFill>
                  <a:srgbClr val="0070C0"/>
                </a:solidFill>
              </a:rPr>
            </a:br>
            <a:r>
              <a:rPr lang="en-NZ" dirty="0">
                <a:solidFill>
                  <a:srgbClr val="0070C0"/>
                </a:solidFill>
              </a:rPr>
              <a:t>  including worksheets, teaching activities and</a:t>
            </a:r>
            <a:br>
              <a:rPr lang="en-NZ" dirty="0">
                <a:solidFill>
                  <a:srgbClr val="0070C0"/>
                </a:solidFill>
              </a:rPr>
            </a:br>
            <a:r>
              <a:rPr lang="en-NZ" dirty="0">
                <a:solidFill>
                  <a:srgbClr val="0070C0"/>
                </a:solidFill>
              </a:rPr>
              <a:t>  games</a:t>
            </a:r>
          </a:p>
          <a:p>
            <a:pPr>
              <a:buFont typeface="Arial" panose="020B0604020202020204" pitchFamily="34" charset="0"/>
              <a:buChar char="•"/>
            </a:pPr>
            <a:r>
              <a:rPr lang="en-NZ" dirty="0">
                <a:solidFill>
                  <a:srgbClr val="0070C0"/>
                </a:solidFill>
              </a:rPr>
              <a:t> Provides a range of carefully selected activities</a:t>
            </a:r>
            <a:br>
              <a:rPr lang="en-NZ" dirty="0">
                <a:solidFill>
                  <a:srgbClr val="0070C0"/>
                </a:solidFill>
              </a:rPr>
            </a:br>
            <a:r>
              <a:rPr lang="en-NZ" dirty="0">
                <a:solidFill>
                  <a:srgbClr val="0070C0"/>
                </a:solidFill>
              </a:rPr>
              <a:t> and games to develop core literacy knowledge</a:t>
            </a:r>
            <a:br>
              <a:rPr lang="en-NZ" dirty="0">
                <a:solidFill>
                  <a:srgbClr val="0070C0"/>
                </a:solidFill>
              </a:rPr>
            </a:br>
            <a:r>
              <a:rPr lang="en-NZ" dirty="0">
                <a:solidFill>
                  <a:srgbClr val="0070C0"/>
                </a:solidFill>
              </a:rPr>
              <a:t> and skills.</a:t>
            </a:r>
          </a:p>
          <a:p>
            <a:pPr>
              <a:buFont typeface="Arial" panose="020B0604020202020204" pitchFamily="34" charset="0"/>
              <a:buChar char="•"/>
            </a:pPr>
            <a:r>
              <a:rPr lang="en-NZ" dirty="0">
                <a:solidFill>
                  <a:srgbClr val="0070C0"/>
                </a:solidFill>
              </a:rPr>
              <a:t>  Enables learners to work on any device and</a:t>
            </a:r>
            <a:br>
              <a:rPr lang="en-NZ" dirty="0">
                <a:solidFill>
                  <a:srgbClr val="0070C0"/>
                </a:solidFill>
              </a:rPr>
            </a:br>
            <a:r>
              <a:rPr lang="en-NZ" dirty="0">
                <a:solidFill>
                  <a:srgbClr val="0070C0"/>
                </a:solidFill>
              </a:rPr>
              <a:t>  from any location</a:t>
            </a:r>
          </a:p>
          <a:p>
            <a:pPr>
              <a:buFont typeface="Arial" panose="020B0604020202020204" pitchFamily="34" charset="0"/>
              <a:buChar char="•"/>
            </a:pPr>
            <a:r>
              <a:rPr lang="en-NZ" dirty="0">
                <a:solidFill>
                  <a:srgbClr val="0070C0"/>
                </a:solidFill>
              </a:rPr>
              <a:t>  Provides enjoyable, but effective learning!</a:t>
            </a:r>
          </a:p>
        </p:txBody>
      </p:sp>
      <p:sp>
        <p:nvSpPr>
          <p:cNvPr id="5" name="Text Placeholder 4"/>
          <p:cNvSpPr>
            <a:spLocks noGrp="1"/>
          </p:cNvSpPr>
          <p:nvPr>
            <p:ph type="body" sz="half" idx="2"/>
          </p:nvPr>
        </p:nvSpPr>
        <p:spPr/>
        <p:txBody>
          <a:bodyPr/>
          <a:lstStyle/>
          <a:p>
            <a:endParaRPr lang="en-NZ" dirty="0"/>
          </a:p>
        </p:txBody>
      </p:sp>
      <p:sp>
        <p:nvSpPr>
          <p:cNvPr id="4" name="Footer Placeholder 3"/>
          <p:cNvSpPr>
            <a:spLocks noGrp="1"/>
          </p:cNvSpPr>
          <p:nvPr>
            <p:ph type="ftr" sz="quarter" idx="11"/>
          </p:nvPr>
        </p:nvSpPr>
        <p:spPr/>
        <p:txBody>
          <a:bodyPr/>
          <a:lstStyle/>
          <a:p>
            <a:pPr>
              <a:defRPr/>
            </a:pPr>
            <a:r>
              <a:rPr lang="en-US"/>
              <a:t>www.stepsweb.com</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8631" r="8637"/>
          <a:stretch/>
        </p:blipFill>
        <p:spPr>
          <a:xfrm>
            <a:off x="179512" y="3504625"/>
            <a:ext cx="2710750" cy="248469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55725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a:effectLst>
                  <a:outerShdw blurRad="38100" dist="38100" dir="2700000" algn="tl">
                    <a:srgbClr val="000000">
                      <a:alpha val="43137"/>
                    </a:srgbClr>
                  </a:outerShdw>
                </a:effectLst>
              </a:rPr>
              <a:t>What does StepsWeb do for you?</a:t>
            </a:r>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NZ" dirty="0"/>
              <a:t> </a:t>
            </a:r>
            <a:r>
              <a:rPr lang="en-NZ" dirty="0">
                <a:solidFill>
                  <a:srgbClr val="0070C0"/>
                </a:solidFill>
              </a:rPr>
              <a:t>See and print individual logs showing</a:t>
            </a:r>
            <a:br>
              <a:rPr lang="en-NZ" dirty="0">
                <a:solidFill>
                  <a:srgbClr val="0070C0"/>
                </a:solidFill>
              </a:rPr>
            </a:br>
            <a:r>
              <a:rPr lang="en-NZ" dirty="0">
                <a:solidFill>
                  <a:srgbClr val="0070C0"/>
                </a:solidFill>
              </a:rPr>
              <a:t> everything your learners have done</a:t>
            </a:r>
          </a:p>
          <a:p>
            <a:pPr>
              <a:buFont typeface="Arial" panose="020B0604020202020204" pitchFamily="34" charset="0"/>
              <a:buChar char="•"/>
            </a:pPr>
            <a:r>
              <a:rPr lang="en-NZ" dirty="0">
                <a:solidFill>
                  <a:srgbClr val="0070C0"/>
                </a:solidFill>
              </a:rPr>
              <a:t> Get an analysis of your class showing learners</a:t>
            </a:r>
            <a:br>
              <a:rPr lang="en-NZ" dirty="0">
                <a:solidFill>
                  <a:srgbClr val="0070C0"/>
                </a:solidFill>
              </a:rPr>
            </a:br>
            <a:r>
              <a:rPr lang="en-NZ" dirty="0">
                <a:solidFill>
                  <a:srgbClr val="0070C0"/>
                </a:solidFill>
              </a:rPr>
              <a:t> who are struggling with:   </a:t>
            </a:r>
          </a:p>
          <a:p>
            <a:pPr marL="0" indent="0">
              <a:buNone/>
            </a:pPr>
            <a:r>
              <a:rPr lang="en-NZ" dirty="0">
                <a:solidFill>
                  <a:srgbClr val="0070C0"/>
                </a:solidFill>
              </a:rPr>
              <a:t>	Reading and spelling accuracy</a:t>
            </a:r>
          </a:p>
          <a:p>
            <a:pPr marL="0" indent="0">
              <a:buNone/>
            </a:pPr>
            <a:r>
              <a:rPr lang="en-NZ" dirty="0">
                <a:solidFill>
                  <a:srgbClr val="0070C0"/>
                </a:solidFill>
              </a:rPr>
              <a:t>	Language/comprehension</a:t>
            </a:r>
          </a:p>
          <a:p>
            <a:pPr marL="0" indent="0">
              <a:buNone/>
            </a:pPr>
            <a:r>
              <a:rPr lang="en-NZ" dirty="0">
                <a:solidFill>
                  <a:srgbClr val="0070C0"/>
                </a:solidFill>
              </a:rPr>
              <a:t>	Phonics knowledge and skills</a:t>
            </a:r>
          </a:p>
          <a:p>
            <a:pPr>
              <a:buFont typeface="Arial" panose="020B0604020202020204" pitchFamily="34" charset="0"/>
              <a:buChar char="•"/>
            </a:pPr>
            <a:r>
              <a:rPr lang="en-NZ" dirty="0">
                <a:solidFill>
                  <a:srgbClr val="0070C0"/>
                </a:solidFill>
              </a:rPr>
              <a:t> Use the automatic Courses progression – no</a:t>
            </a:r>
            <a:br>
              <a:rPr lang="en-NZ" dirty="0">
                <a:solidFill>
                  <a:srgbClr val="0070C0"/>
                </a:solidFill>
              </a:rPr>
            </a:br>
            <a:r>
              <a:rPr lang="en-NZ" dirty="0">
                <a:solidFill>
                  <a:srgbClr val="0070C0"/>
                </a:solidFill>
              </a:rPr>
              <a:t> planning needed!</a:t>
            </a:r>
          </a:p>
          <a:p>
            <a:pPr>
              <a:buFont typeface="Arial" panose="020B0604020202020204" pitchFamily="34" charset="0"/>
              <a:buChar char="•"/>
            </a:pPr>
            <a:r>
              <a:rPr lang="en-NZ" dirty="0">
                <a:solidFill>
                  <a:srgbClr val="0070C0"/>
                </a:solidFill>
              </a:rPr>
              <a:t> Customize the programme as much – or as</a:t>
            </a:r>
            <a:br>
              <a:rPr lang="en-NZ" dirty="0">
                <a:solidFill>
                  <a:srgbClr val="0070C0"/>
                </a:solidFill>
              </a:rPr>
            </a:br>
            <a:r>
              <a:rPr lang="en-NZ" dirty="0">
                <a:solidFill>
                  <a:srgbClr val="0070C0"/>
                </a:solidFill>
              </a:rPr>
              <a:t> little – as you want!   Add words, lists,</a:t>
            </a:r>
            <a:br>
              <a:rPr lang="en-NZ" dirty="0">
                <a:solidFill>
                  <a:srgbClr val="0070C0"/>
                </a:solidFill>
              </a:rPr>
            </a:br>
            <a:r>
              <a:rPr lang="en-NZ" dirty="0">
                <a:solidFill>
                  <a:srgbClr val="0070C0"/>
                </a:solidFill>
              </a:rPr>
              <a:t> sentences, clues, definitions</a:t>
            </a:r>
          </a:p>
          <a:p>
            <a:pPr>
              <a:buFont typeface="Arial" panose="020B0604020202020204" pitchFamily="34" charset="0"/>
              <a:buChar char="•"/>
            </a:pPr>
            <a:r>
              <a:rPr lang="en-NZ" dirty="0">
                <a:solidFill>
                  <a:srgbClr val="0070C0"/>
                </a:solidFill>
              </a:rPr>
              <a:t> Use StepsWeb as a presentation tool for</a:t>
            </a:r>
            <a:br>
              <a:rPr lang="en-NZ" dirty="0">
                <a:solidFill>
                  <a:srgbClr val="0070C0"/>
                </a:solidFill>
              </a:rPr>
            </a:br>
            <a:r>
              <a:rPr lang="en-NZ" dirty="0">
                <a:solidFill>
                  <a:srgbClr val="0070C0"/>
                </a:solidFill>
              </a:rPr>
              <a:t> group/class teaching</a:t>
            </a:r>
          </a:p>
          <a:p>
            <a:pPr>
              <a:buFont typeface="Arial" panose="020B0604020202020204" pitchFamily="34" charset="0"/>
              <a:buChar char="•"/>
            </a:pPr>
            <a:r>
              <a:rPr lang="en-NZ" dirty="0">
                <a:solidFill>
                  <a:srgbClr val="0070C0"/>
                </a:solidFill>
              </a:rPr>
              <a:t> Set homework or classwork</a:t>
            </a:r>
          </a:p>
        </p:txBody>
      </p:sp>
      <p:sp>
        <p:nvSpPr>
          <p:cNvPr id="4" name="Text Placeholder 3"/>
          <p:cNvSpPr>
            <a:spLocks noGrp="1"/>
          </p:cNvSpPr>
          <p:nvPr>
            <p:ph type="body" sz="half" idx="2"/>
          </p:nvPr>
        </p:nvSpPr>
        <p:spPr/>
        <p:txBody>
          <a:bodyPr/>
          <a:lstStyle/>
          <a:p>
            <a:endParaRPr lang="en-NZ" dirty="0"/>
          </a:p>
        </p:txBody>
      </p:sp>
      <p:sp>
        <p:nvSpPr>
          <p:cNvPr id="5" name="Footer Placeholder 4"/>
          <p:cNvSpPr>
            <a:spLocks noGrp="1"/>
          </p:cNvSpPr>
          <p:nvPr>
            <p:ph type="ftr" sz="quarter" idx="11"/>
          </p:nvPr>
        </p:nvSpPr>
        <p:spPr/>
        <p:txBody>
          <a:bodyPr/>
          <a:lstStyle/>
          <a:p>
            <a:pPr>
              <a:defRPr/>
            </a:pPr>
            <a:r>
              <a:rPr lang="en-US"/>
              <a:t>www.stepsweb.com</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2900" y="3037240"/>
            <a:ext cx="2400300" cy="300806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31177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NZ" dirty="0">
                <a:effectLst>
                  <a:outerShdw blurRad="38100" dist="38100" dir="2700000" algn="tl">
                    <a:srgbClr val="000000">
                      <a:alpha val="43137"/>
                    </a:srgbClr>
                  </a:outerShdw>
                </a:effectLst>
              </a:rPr>
              <a:t>Technical Stuff</a:t>
            </a:r>
          </a:p>
        </p:txBody>
      </p:sp>
      <p:pic>
        <p:nvPicPr>
          <p:cNvPr id="7" name="Picture Placeholder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10208" r="10208"/>
          <a:stretch>
            <a:fillRect/>
          </a:stretch>
        </p:blipFill>
        <p:spPr>
          <a:xfrm>
            <a:off x="10771" y="0"/>
            <a:ext cx="9143989" cy="4915076"/>
          </a:xfrm>
          <a:noFill/>
        </p:spPr>
      </p:pic>
      <p:sp>
        <p:nvSpPr>
          <p:cNvPr id="3" name="Content Placeholder 2"/>
          <p:cNvSpPr>
            <a:spLocks noGrp="1"/>
          </p:cNvSpPr>
          <p:nvPr>
            <p:ph type="body" sz="half" idx="2"/>
          </p:nvPr>
        </p:nvSpPr>
        <p:spPr/>
        <p:txBody>
          <a:bodyPr>
            <a:normAutofit lnSpcReduction="10000"/>
          </a:bodyPr>
          <a:lstStyle/>
          <a:p>
            <a:pPr algn="ctr"/>
            <a:r>
              <a:rPr lang="en-NZ" sz="1800" b="1" dirty="0"/>
              <a:t>Access StepsWeb from any device </a:t>
            </a:r>
          </a:p>
          <a:p>
            <a:pPr algn="ctr"/>
            <a:r>
              <a:rPr lang="en-NZ" sz="1800" b="1" dirty="0"/>
              <a:t> (iPad, Chromebook, Android Tablet, PC, laptop)</a:t>
            </a:r>
          </a:p>
          <a:p>
            <a:endParaRPr lang="en-NZ" dirty="0"/>
          </a:p>
        </p:txBody>
      </p:sp>
      <p:sp>
        <p:nvSpPr>
          <p:cNvPr id="4" name="Footer Placeholder 3"/>
          <p:cNvSpPr>
            <a:spLocks noGrp="1"/>
          </p:cNvSpPr>
          <p:nvPr>
            <p:ph type="ftr" sz="quarter" idx="11"/>
          </p:nvPr>
        </p:nvSpPr>
        <p:spPr/>
        <p:txBody>
          <a:bodyPr/>
          <a:lstStyle/>
          <a:p>
            <a:pPr>
              <a:defRPr/>
            </a:pPr>
            <a:r>
              <a:rPr lang="en-US" dirty="0"/>
              <a:t>www.stepsweb.com</a:t>
            </a:r>
          </a:p>
        </p:txBody>
      </p:sp>
    </p:spTree>
    <p:extLst>
      <p:ext uri="{BB962C8B-B14F-4D97-AF65-F5344CB8AC3E}">
        <p14:creationId xmlns:p14="http://schemas.microsoft.com/office/powerpoint/2010/main" val="1181302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45964"/>
            <a:ext cx="7543800" cy="1450757"/>
          </a:xfrm>
        </p:spPr>
        <p:txBody>
          <a:bodyPr anchor="ctr">
            <a:normAutofit/>
          </a:bodyPr>
          <a:lstStyle/>
          <a:p>
            <a:pPr algn="ctr"/>
            <a:r>
              <a:rPr lang="en-US" b="1" dirty="0">
                <a:solidFill>
                  <a:srgbClr val="7030A0"/>
                </a:solidFill>
                <a:effectLst>
                  <a:outerShdw blurRad="38100" dist="38100" dir="2700000" algn="tl">
                    <a:srgbClr val="000000">
                      <a:alpha val="43137"/>
                    </a:srgbClr>
                  </a:outerShdw>
                </a:effectLst>
              </a:rPr>
              <a:t>Research Basis</a:t>
            </a:r>
            <a:endParaRPr lang="en-NZ" b="1" dirty="0">
              <a:effectLst>
                <a:outerShdw blurRad="38100" dist="38100" dir="2700000" algn="tl">
                  <a:srgbClr val="000000">
                    <a:alpha val="43137"/>
                  </a:srgbClr>
                </a:outerShdw>
              </a:effectLst>
            </a:endParaRPr>
          </a:p>
        </p:txBody>
      </p:sp>
      <p:sp>
        <p:nvSpPr>
          <p:cNvPr id="5" name="Content Placeholder 4"/>
          <p:cNvSpPr>
            <a:spLocks noGrp="1"/>
          </p:cNvSpPr>
          <p:nvPr>
            <p:ph sz="half" idx="1"/>
          </p:nvPr>
        </p:nvSpPr>
        <p:spPr/>
        <p:txBody>
          <a:bodyPr/>
          <a:lstStyle/>
          <a:p>
            <a:r>
              <a:rPr lang="en-US" sz="2400" dirty="0">
                <a:solidFill>
                  <a:srgbClr val="0070C0"/>
                </a:solidFill>
              </a:rPr>
              <a:t>Steps is fully compatible with established research into literacy acquisition.  </a:t>
            </a:r>
          </a:p>
          <a:p>
            <a:r>
              <a:rPr lang="en-US" sz="2400" dirty="0">
                <a:solidFill>
                  <a:srgbClr val="0070C0"/>
                </a:solidFill>
              </a:rPr>
              <a:t>It complies in full with the American concept of the Five Big Ideas in Beginning Reading as well as international research into phonological awareness, phonics and language acquisition.</a:t>
            </a:r>
            <a:endParaRPr lang="en-NZ" sz="2400" dirty="0">
              <a:solidFill>
                <a:srgbClr val="0070C0"/>
              </a:solidFill>
            </a:endParaRPr>
          </a:p>
          <a:p>
            <a:endParaRPr lang="en-NZ" dirty="0"/>
          </a:p>
        </p:txBody>
      </p:sp>
      <p:sp>
        <p:nvSpPr>
          <p:cNvPr id="6" name="Content Placeholder 5"/>
          <p:cNvSpPr>
            <a:spLocks noGrp="1"/>
          </p:cNvSpPr>
          <p:nvPr>
            <p:ph sz="half" idx="2"/>
          </p:nvPr>
        </p:nvSpPr>
        <p:spPr/>
        <p:txBody>
          <a:bodyPr/>
          <a:lstStyle/>
          <a:p>
            <a:endParaRPr lang="en-NZ" dirty="0"/>
          </a:p>
        </p:txBody>
      </p:sp>
      <p:sp>
        <p:nvSpPr>
          <p:cNvPr id="3" name="Footer Placeholder 2"/>
          <p:cNvSpPr>
            <a:spLocks noGrp="1"/>
          </p:cNvSpPr>
          <p:nvPr>
            <p:ph type="ftr" sz="quarter" idx="11"/>
          </p:nvPr>
        </p:nvSpPr>
        <p:spPr/>
        <p:txBody>
          <a:bodyPr/>
          <a:lstStyle/>
          <a:p>
            <a:pPr>
              <a:defRPr/>
            </a:pPr>
            <a:r>
              <a:rPr lang="en-US"/>
              <a:t>www.stepsweb.com</a:t>
            </a:r>
          </a:p>
        </p:txBody>
      </p:sp>
      <p:sp>
        <p:nvSpPr>
          <p:cNvPr id="4" name="Content Placeholder 1"/>
          <p:cNvSpPr txBox="1">
            <a:spLocks/>
          </p:cNvSpPr>
          <p:nvPr/>
        </p:nvSpPr>
        <p:spPr>
          <a:xfrm>
            <a:off x="467544" y="1340768"/>
            <a:ext cx="8229600" cy="4968552"/>
          </a:xfrm>
          <a:prstGeom prst="rect">
            <a:avLst/>
          </a:prstGeom>
        </p:spPr>
        <p:txBody>
          <a:bodyPr>
            <a:normAutofit/>
          </a:bodyPr>
          <a:lstStyle/>
          <a:p>
            <a:pPr marL="365760" marR="0" lvl="0" indent="-256032" algn="l" defTabSz="914400" rtl="0" eaLnBrk="1" fontAlgn="auto" latinLnBrk="0" hangingPunct="1">
              <a:lnSpc>
                <a:spcPct val="170000"/>
              </a:lnSpc>
              <a:spcBef>
                <a:spcPts val="400"/>
              </a:spcBef>
              <a:spcAft>
                <a:spcPts val="0"/>
              </a:spcAft>
              <a:buClr>
                <a:schemeClr val="accent1"/>
              </a:buClr>
              <a:buSzPct val="68000"/>
              <a:buFont typeface="Wingdings 3"/>
              <a:buChar char=""/>
              <a:tabLst/>
              <a:defRPr/>
            </a:pPr>
            <a:endParaRPr kumimoji="0" lang="en-NZ" sz="2700" b="0" i="0" u="none" strike="noStrike" kern="1200" cap="none" spc="0" normalizeH="0" baseline="0" noProof="0" dirty="0">
              <a:ln>
                <a:noFill/>
              </a:ln>
              <a:solidFill>
                <a:schemeClr val="tx1">
                  <a:lumMod val="65000"/>
                  <a:lumOff val="35000"/>
                </a:schemeClr>
              </a:solidFill>
              <a:effectLst>
                <a:outerShdw blurRad="38100" dist="38100" dir="2700000" algn="tl">
                  <a:srgbClr val="000000">
                    <a:alpha val="43137"/>
                  </a:srgbClr>
                </a:outerShdw>
              </a:effectLst>
              <a:uLnTx/>
              <a:uFillTx/>
              <a:latin typeface="+mn-lt"/>
              <a:ea typeface="+mn-ea"/>
              <a:cs typeface="+mn-cs"/>
            </a:endParaRPr>
          </a:p>
        </p:txBody>
      </p:sp>
      <p:grpSp>
        <p:nvGrpSpPr>
          <p:cNvPr id="1026" name="Group 2"/>
          <p:cNvGrpSpPr>
            <a:grpSpLocks/>
          </p:cNvGrpSpPr>
          <p:nvPr/>
        </p:nvGrpSpPr>
        <p:grpSpPr bwMode="auto">
          <a:xfrm>
            <a:off x="4694024" y="1845734"/>
            <a:ext cx="3595776" cy="4463947"/>
            <a:chOff x="2100" y="3165"/>
            <a:chExt cx="5812" cy="6825"/>
          </a:xfrm>
        </p:grpSpPr>
        <p:grpSp>
          <p:nvGrpSpPr>
            <p:cNvPr id="1027" name="Group 3"/>
            <p:cNvGrpSpPr>
              <a:grpSpLocks/>
            </p:cNvGrpSpPr>
            <p:nvPr/>
          </p:nvGrpSpPr>
          <p:grpSpPr bwMode="auto">
            <a:xfrm>
              <a:off x="2946" y="3930"/>
              <a:ext cx="4786" cy="5158"/>
              <a:chOff x="2946" y="3930"/>
              <a:chExt cx="4786" cy="5158"/>
            </a:xfrm>
          </p:grpSpPr>
          <p:grpSp>
            <p:nvGrpSpPr>
              <p:cNvPr id="1028" name="Group 4"/>
              <p:cNvGrpSpPr>
                <a:grpSpLocks/>
              </p:cNvGrpSpPr>
              <p:nvPr/>
            </p:nvGrpSpPr>
            <p:grpSpPr bwMode="auto">
              <a:xfrm>
                <a:off x="2946" y="8231"/>
                <a:ext cx="4786" cy="857"/>
                <a:chOff x="5115" y="10450"/>
                <a:chExt cx="4786" cy="857"/>
              </a:xfrm>
            </p:grpSpPr>
            <p:sp>
              <p:nvSpPr>
                <p:cNvPr id="1029" name="AutoShape 5"/>
                <p:cNvSpPr>
                  <a:spLocks noChangeArrowheads="1"/>
                </p:cNvSpPr>
                <p:nvPr/>
              </p:nvSpPr>
              <p:spPr bwMode="auto">
                <a:xfrm>
                  <a:off x="5115" y="10450"/>
                  <a:ext cx="4786" cy="857"/>
                </a:xfrm>
                <a:prstGeom prst="roundRect">
                  <a:avLst>
                    <a:gd name="adj" fmla="val 16667"/>
                  </a:avLst>
                </a:prstGeom>
                <a:solidFill>
                  <a:srgbClr val="7030A0"/>
                </a:solidFill>
                <a:ln w="9525">
                  <a:solidFill>
                    <a:srgbClr val="7030A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NZ"/>
                </a:p>
              </p:txBody>
            </p:sp>
            <p:sp>
              <p:nvSpPr>
                <p:cNvPr id="1030" name="Text Box 6"/>
                <p:cNvSpPr txBox="1">
                  <a:spLocks noChangeArrowheads="1"/>
                </p:cNvSpPr>
                <p:nvPr/>
              </p:nvSpPr>
              <p:spPr bwMode="auto">
                <a:xfrm>
                  <a:off x="5746" y="10658"/>
                  <a:ext cx="3889" cy="478"/>
                </a:xfrm>
                <a:prstGeom prst="rect">
                  <a:avLst/>
                </a:prstGeom>
                <a:solidFill>
                  <a:srgbClr val="7030A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NZ" sz="1400" b="1" i="0" u="none" strike="noStrike" cap="none" normalizeH="0" baseline="0">
                      <a:ln>
                        <a:noFill/>
                      </a:ln>
                      <a:solidFill>
                        <a:srgbClr val="FFFFFF"/>
                      </a:solidFill>
                      <a:effectLst/>
                      <a:latin typeface="Arial" pitchFamily="34" charset="0"/>
                      <a:cs typeface="Arial" pitchFamily="34" charset="0"/>
                    </a:rPr>
                    <a:t>Phonological Awareness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grpSp>
          <p:grpSp>
            <p:nvGrpSpPr>
              <p:cNvPr id="1031" name="Group 7"/>
              <p:cNvGrpSpPr>
                <a:grpSpLocks/>
              </p:cNvGrpSpPr>
              <p:nvPr/>
            </p:nvGrpSpPr>
            <p:grpSpPr bwMode="auto">
              <a:xfrm>
                <a:off x="3477" y="7156"/>
                <a:ext cx="4255" cy="857"/>
                <a:chOff x="5380" y="8559"/>
                <a:chExt cx="4255" cy="857"/>
              </a:xfrm>
            </p:grpSpPr>
            <p:sp>
              <p:nvSpPr>
                <p:cNvPr id="1032" name="AutoShape 8"/>
                <p:cNvSpPr>
                  <a:spLocks noChangeArrowheads="1"/>
                </p:cNvSpPr>
                <p:nvPr/>
              </p:nvSpPr>
              <p:spPr bwMode="auto">
                <a:xfrm>
                  <a:off x="5380" y="8559"/>
                  <a:ext cx="4255" cy="857"/>
                </a:xfrm>
                <a:prstGeom prst="roundRect">
                  <a:avLst>
                    <a:gd name="adj" fmla="val 16667"/>
                  </a:avLst>
                </a:prstGeom>
                <a:solidFill>
                  <a:srgbClr val="00B0F0"/>
                </a:solidFill>
                <a:ln w="9525">
                  <a:solidFill>
                    <a:srgbClr val="00B0F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NZ"/>
                </a:p>
              </p:txBody>
            </p:sp>
            <p:sp>
              <p:nvSpPr>
                <p:cNvPr id="1033" name="Text Box 9"/>
                <p:cNvSpPr txBox="1">
                  <a:spLocks noChangeArrowheads="1"/>
                </p:cNvSpPr>
                <p:nvPr/>
              </p:nvSpPr>
              <p:spPr bwMode="auto">
                <a:xfrm>
                  <a:off x="5923" y="8757"/>
                  <a:ext cx="3026" cy="539"/>
                </a:xfrm>
                <a:prstGeom prst="rect">
                  <a:avLst/>
                </a:prstGeom>
                <a:solidFill>
                  <a:srgbClr val="00B0F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a:ln>
                        <a:noFill/>
                      </a:ln>
                      <a:solidFill>
                        <a:srgbClr val="FFFFFF"/>
                      </a:solidFill>
                      <a:effectLst/>
                      <a:latin typeface="Arial" pitchFamily="34" charset="0"/>
                      <a:cs typeface="Arial" pitchFamily="34" charset="0"/>
                    </a:rPr>
                    <a:t>Phonic Knowledge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grpSp>
          <p:grpSp>
            <p:nvGrpSpPr>
              <p:cNvPr id="1034" name="Group 10"/>
              <p:cNvGrpSpPr>
                <a:grpSpLocks/>
              </p:cNvGrpSpPr>
              <p:nvPr/>
            </p:nvGrpSpPr>
            <p:grpSpPr bwMode="auto">
              <a:xfrm>
                <a:off x="4009" y="6080"/>
                <a:ext cx="3723" cy="858"/>
                <a:chOff x="5646" y="6668"/>
                <a:chExt cx="3723" cy="858"/>
              </a:xfrm>
            </p:grpSpPr>
            <p:sp>
              <p:nvSpPr>
                <p:cNvPr id="1035" name="AutoShape 11"/>
                <p:cNvSpPr>
                  <a:spLocks noChangeArrowheads="1"/>
                </p:cNvSpPr>
                <p:nvPr/>
              </p:nvSpPr>
              <p:spPr bwMode="auto">
                <a:xfrm>
                  <a:off x="5646" y="6668"/>
                  <a:ext cx="3723" cy="858"/>
                </a:xfrm>
                <a:prstGeom prst="roundRect">
                  <a:avLst>
                    <a:gd name="adj" fmla="val 16667"/>
                  </a:avLst>
                </a:prstGeom>
                <a:solidFill>
                  <a:srgbClr val="00B050"/>
                </a:solidFill>
                <a:ln w="9525">
                  <a:solidFill>
                    <a:srgbClr val="00B05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NZ"/>
                </a:p>
              </p:txBody>
            </p:sp>
            <p:sp>
              <p:nvSpPr>
                <p:cNvPr id="1036" name="Text Box 12"/>
                <p:cNvSpPr txBox="1">
                  <a:spLocks noChangeArrowheads="1"/>
                </p:cNvSpPr>
                <p:nvPr/>
              </p:nvSpPr>
              <p:spPr bwMode="auto">
                <a:xfrm>
                  <a:off x="6179" y="6840"/>
                  <a:ext cx="2770" cy="555"/>
                </a:xfrm>
                <a:prstGeom prst="rect">
                  <a:avLst/>
                </a:prstGeom>
                <a:solidFill>
                  <a:srgbClr val="00B05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a:ln>
                        <a:noFill/>
                      </a:ln>
                      <a:solidFill>
                        <a:srgbClr val="FFFFFF"/>
                      </a:solidFill>
                      <a:effectLst/>
                      <a:latin typeface="Arial" pitchFamily="34" charset="0"/>
                      <a:cs typeface="Arial" pitchFamily="34" charset="0"/>
                    </a:rPr>
                    <a:t>Reading Fluency</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grpSp>
          <p:grpSp>
            <p:nvGrpSpPr>
              <p:cNvPr id="1037" name="Group 13"/>
              <p:cNvGrpSpPr>
                <a:grpSpLocks/>
              </p:cNvGrpSpPr>
              <p:nvPr/>
            </p:nvGrpSpPr>
            <p:grpSpPr bwMode="auto">
              <a:xfrm>
                <a:off x="4540" y="5004"/>
                <a:ext cx="3192" cy="858"/>
                <a:chOff x="5912" y="4777"/>
                <a:chExt cx="3192" cy="858"/>
              </a:xfrm>
            </p:grpSpPr>
            <p:sp>
              <p:nvSpPr>
                <p:cNvPr id="1038" name="AutoShape 14"/>
                <p:cNvSpPr>
                  <a:spLocks noChangeArrowheads="1"/>
                </p:cNvSpPr>
                <p:nvPr/>
              </p:nvSpPr>
              <p:spPr bwMode="auto">
                <a:xfrm>
                  <a:off x="5912" y="4777"/>
                  <a:ext cx="3192" cy="858"/>
                </a:xfrm>
                <a:prstGeom prst="roundRect">
                  <a:avLst>
                    <a:gd name="adj" fmla="val 16667"/>
                  </a:avLst>
                </a:prstGeom>
                <a:solidFill>
                  <a:srgbClr val="FF0000"/>
                </a:solidFill>
                <a:ln w="9525">
                  <a:solidFill>
                    <a:srgbClr val="FF000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NZ"/>
                </a:p>
              </p:txBody>
            </p:sp>
            <p:sp>
              <p:nvSpPr>
                <p:cNvPr id="1039" name="Text Box 15"/>
                <p:cNvSpPr txBox="1">
                  <a:spLocks noChangeArrowheads="1"/>
                </p:cNvSpPr>
                <p:nvPr/>
              </p:nvSpPr>
              <p:spPr bwMode="auto">
                <a:xfrm>
                  <a:off x="6368" y="4957"/>
                  <a:ext cx="2265" cy="544"/>
                </a:xfrm>
                <a:prstGeom prst="rect">
                  <a:avLst/>
                </a:prstGeom>
                <a:solidFill>
                  <a:srgbClr val="FF00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a:ln>
                        <a:noFill/>
                      </a:ln>
                      <a:solidFill>
                        <a:srgbClr val="FFFFFF"/>
                      </a:solidFill>
                      <a:effectLst/>
                      <a:latin typeface="Arial" pitchFamily="34" charset="0"/>
                      <a:cs typeface="Arial" pitchFamily="34" charset="0"/>
                    </a:rPr>
                    <a:t>Vocabulary</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grpSp>
          <p:grpSp>
            <p:nvGrpSpPr>
              <p:cNvPr id="1040" name="Group 16"/>
              <p:cNvGrpSpPr>
                <a:grpSpLocks/>
              </p:cNvGrpSpPr>
              <p:nvPr/>
            </p:nvGrpSpPr>
            <p:grpSpPr bwMode="auto">
              <a:xfrm>
                <a:off x="5073" y="3930"/>
                <a:ext cx="2659" cy="857"/>
                <a:chOff x="6179" y="3000"/>
                <a:chExt cx="2659" cy="857"/>
              </a:xfrm>
            </p:grpSpPr>
            <p:sp>
              <p:nvSpPr>
                <p:cNvPr id="1041" name="AutoShape 17"/>
                <p:cNvSpPr>
                  <a:spLocks noChangeArrowheads="1"/>
                </p:cNvSpPr>
                <p:nvPr/>
              </p:nvSpPr>
              <p:spPr bwMode="auto">
                <a:xfrm>
                  <a:off x="6179" y="3000"/>
                  <a:ext cx="2659" cy="857"/>
                </a:xfrm>
                <a:prstGeom prst="roundRect">
                  <a:avLst>
                    <a:gd name="adj" fmla="val 16667"/>
                  </a:avLst>
                </a:prstGeom>
                <a:solidFill>
                  <a:srgbClr val="FFC000"/>
                </a:solidFill>
                <a:ln w="9525">
                  <a:solidFill>
                    <a:srgbClr val="FFC000"/>
                  </a:solidFill>
                  <a:round/>
                  <a:headEnd/>
                  <a:tailEnd/>
                </a:ln>
                <a:effectLst>
                  <a:outerShdw dist="35921"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NZ"/>
                </a:p>
              </p:txBody>
            </p:sp>
            <p:sp>
              <p:nvSpPr>
                <p:cNvPr id="1042" name="Text Box 18"/>
                <p:cNvSpPr txBox="1">
                  <a:spLocks noChangeArrowheads="1"/>
                </p:cNvSpPr>
                <p:nvPr/>
              </p:nvSpPr>
              <p:spPr bwMode="auto">
                <a:xfrm>
                  <a:off x="6255" y="3178"/>
                  <a:ext cx="2583" cy="531"/>
                </a:xfrm>
                <a:prstGeom prst="rect">
                  <a:avLst/>
                </a:prstGeom>
                <a:solidFill>
                  <a:srgbClr val="FFC0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a:ln>
                        <a:noFill/>
                      </a:ln>
                      <a:solidFill>
                        <a:srgbClr val="FFFFFF"/>
                      </a:solidFill>
                      <a:effectLst/>
                      <a:latin typeface="Arial" pitchFamily="34" charset="0"/>
                      <a:cs typeface="Arial" pitchFamily="34" charset="0"/>
                    </a:rPr>
                    <a:t>Comprehension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grpSp>
        </p:grpSp>
        <p:sp>
          <p:nvSpPr>
            <p:cNvPr id="1043" name="Text Box 19"/>
            <p:cNvSpPr txBox="1">
              <a:spLocks noChangeArrowheads="1"/>
            </p:cNvSpPr>
            <p:nvPr/>
          </p:nvSpPr>
          <p:spPr bwMode="auto">
            <a:xfrm>
              <a:off x="2190" y="3165"/>
              <a:ext cx="5722" cy="58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NZ" sz="1100" b="0" i="0" u="none" strike="noStrike" cap="none" normalizeH="0" baseline="0" dirty="0">
                  <a:ln>
                    <a:noFill/>
                  </a:ln>
                  <a:solidFill>
                    <a:schemeClr val="tx1"/>
                  </a:solidFill>
                  <a:effectLst/>
                  <a:latin typeface="Calibri" pitchFamily="34" charset="0"/>
                  <a:cs typeface="Arial" pitchFamily="34" charset="0"/>
                </a:rPr>
                <a:t> </a:t>
              </a:r>
              <a:r>
                <a:rPr kumimoji="0" lang="en-NZ" sz="1600" b="1" i="0" u="none" strike="noStrike" cap="none" normalizeH="0" baseline="0" dirty="0">
                  <a:ln>
                    <a:noFill/>
                  </a:ln>
                  <a:solidFill>
                    <a:schemeClr val="tx1"/>
                  </a:solidFill>
                  <a:effectLst/>
                  <a:latin typeface="Calibri" pitchFamily="34" charset="0"/>
                  <a:cs typeface="Arial" pitchFamily="34" charset="0"/>
                </a:rPr>
                <a:t>The Five Big Ideas in Beginning Reading</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044" name="Text Box 20"/>
            <p:cNvSpPr txBox="1">
              <a:spLocks noChangeArrowheads="1"/>
            </p:cNvSpPr>
            <p:nvPr/>
          </p:nvSpPr>
          <p:spPr bwMode="auto">
            <a:xfrm>
              <a:off x="2100" y="9525"/>
              <a:ext cx="5722" cy="46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NZ" sz="1100" b="0" i="1" u="none" strike="noStrike" cap="none" normalizeH="0" baseline="0">
                  <a:ln>
                    <a:noFill/>
                  </a:ln>
                  <a:solidFill>
                    <a:schemeClr val="tx1"/>
                  </a:solidFill>
                  <a:effectLst/>
                  <a:latin typeface="Calibri" pitchFamily="34" charset="0"/>
                  <a:cs typeface="Arial" pitchFamily="34" charset="0"/>
                </a:rPr>
                <a:t> USA National Reading Panel, 2000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b="1" dirty="0">
                <a:solidFill>
                  <a:srgbClr val="7030A0"/>
                </a:solidFill>
                <a:effectLst>
                  <a:outerShdw blurRad="38100" dist="38100" dir="2700000" algn="tl">
                    <a:srgbClr val="000000">
                      <a:alpha val="43137"/>
                    </a:srgbClr>
                  </a:outerShdw>
                </a:effectLst>
              </a:rPr>
              <a:t>Different uses</a:t>
            </a:r>
            <a:endParaRPr lang="en-NZ" b="1" dirty="0">
              <a:effectLst>
                <a:outerShdw blurRad="38100" dist="38100" dir="2700000" algn="tl">
                  <a:srgbClr val="000000">
                    <a:alpha val="43137"/>
                  </a:srgbClr>
                </a:outerShdw>
              </a:effectLst>
            </a:endParaRPr>
          </a:p>
        </p:txBody>
      </p:sp>
      <p:sp>
        <p:nvSpPr>
          <p:cNvPr id="7" name="Content Placeholder 6"/>
          <p:cNvSpPr>
            <a:spLocks noGrp="1"/>
          </p:cNvSpPr>
          <p:nvPr>
            <p:ph idx="1"/>
          </p:nvPr>
        </p:nvSpPr>
        <p:spPr/>
        <p:txBody>
          <a:bodyPr/>
          <a:lstStyle/>
          <a:p>
            <a:pPr marL="452628" lvl="0" indent="-342900">
              <a:lnSpc>
                <a:spcPct val="150000"/>
              </a:lnSpc>
              <a:spcBef>
                <a:spcPts val="400"/>
              </a:spcBef>
              <a:spcAft>
                <a:spcPts val="0"/>
              </a:spcAft>
              <a:buSzPct val="68000"/>
              <a:buFont typeface="Arial" panose="020B0604020202020204" pitchFamily="34" charset="0"/>
              <a:buChar char="•"/>
              <a:defRPr/>
            </a:pPr>
            <a:r>
              <a:rPr lang="en-US" dirty="0">
                <a:solidFill>
                  <a:srgbClr val="0070C0"/>
                </a:solidFill>
                <a:effectLst>
                  <a:outerShdw blurRad="38100" dist="38100" dir="2700000" algn="tl">
                    <a:srgbClr val="000000">
                      <a:alpha val="43137"/>
                    </a:srgbClr>
                  </a:outerShdw>
                </a:effectLst>
              </a:rPr>
              <a:t>Whole-school – every pupil in the school works through Courses option at own pace, with individualized reinforcement</a:t>
            </a:r>
            <a:br>
              <a:rPr lang="en-US" dirty="0">
                <a:solidFill>
                  <a:srgbClr val="0070C0"/>
                </a:solidFill>
                <a:effectLst>
                  <a:outerShdw blurRad="38100" dist="38100" dir="2700000" algn="tl">
                    <a:srgbClr val="000000">
                      <a:alpha val="43137"/>
                    </a:srgbClr>
                  </a:outerShdw>
                </a:effectLst>
              </a:rPr>
            </a:br>
            <a:endParaRPr lang="en-NZ" dirty="0">
              <a:solidFill>
                <a:srgbClr val="0070C0"/>
              </a:solidFill>
              <a:effectLst>
                <a:outerShdw blurRad="38100" dist="38100" dir="2700000" algn="tl">
                  <a:srgbClr val="000000">
                    <a:alpha val="43137"/>
                  </a:srgbClr>
                </a:outerShdw>
              </a:effectLst>
            </a:endParaRPr>
          </a:p>
          <a:p>
            <a:pPr marL="452628" lvl="0" indent="-342900">
              <a:lnSpc>
                <a:spcPct val="150000"/>
              </a:lnSpc>
              <a:spcBef>
                <a:spcPts val="400"/>
              </a:spcBef>
              <a:spcAft>
                <a:spcPts val="0"/>
              </a:spcAft>
              <a:buSzPct val="68000"/>
              <a:buFont typeface="Arial" panose="020B0604020202020204" pitchFamily="34" charset="0"/>
              <a:buChar char="•"/>
              <a:defRPr/>
            </a:pPr>
            <a:r>
              <a:rPr lang="en-US" dirty="0">
                <a:solidFill>
                  <a:srgbClr val="0070C0"/>
                </a:solidFill>
                <a:effectLst>
                  <a:outerShdw blurRad="38100" dist="38100" dir="2700000" algn="tl">
                    <a:srgbClr val="000000">
                      <a:alpha val="43137"/>
                    </a:srgbClr>
                  </a:outerShdw>
                </a:effectLst>
              </a:rPr>
              <a:t>Remedial – learners also need to be on workbook courses, in a withdrawal or small-class setting</a:t>
            </a:r>
            <a:br>
              <a:rPr lang="en-US" dirty="0">
                <a:solidFill>
                  <a:srgbClr val="0070C0"/>
                </a:solidFill>
                <a:effectLst>
                  <a:outerShdw blurRad="38100" dist="38100" dir="2700000" algn="tl">
                    <a:srgbClr val="000000">
                      <a:alpha val="43137"/>
                    </a:srgbClr>
                  </a:outerShdw>
                </a:effectLst>
              </a:rPr>
            </a:br>
            <a:endParaRPr lang="en-NZ" dirty="0">
              <a:solidFill>
                <a:srgbClr val="0070C0"/>
              </a:solidFill>
              <a:effectLst>
                <a:outerShdw blurRad="38100" dist="38100" dir="2700000" algn="tl">
                  <a:srgbClr val="000000">
                    <a:alpha val="43137"/>
                  </a:srgbClr>
                </a:outerShdw>
              </a:effectLst>
            </a:endParaRPr>
          </a:p>
          <a:p>
            <a:pPr marL="452628" lvl="0" indent="-342900">
              <a:lnSpc>
                <a:spcPct val="150000"/>
              </a:lnSpc>
              <a:spcBef>
                <a:spcPts val="400"/>
              </a:spcBef>
              <a:spcAft>
                <a:spcPts val="0"/>
              </a:spcAft>
              <a:buSzPct val="68000"/>
              <a:buFont typeface="Arial" panose="020B0604020202020204" pitchFamily="34" charset="0"/>
              <a:buChar char="•"/>
              <a:defRPr/>
            </a:pPr>
            <a:r>
              <a:rPr lang="en-US" dirty="0">
                <a:solidFill>
                  <a:srgbClr val="0070C0"/>
                </a:solidFill>
                <a:effectLst>
                  <a:outerShdw blurRad="38100" dist="38100" dir="2700000" algn="tl">
                    <a:srgbClr val="000000">
                      <a:alpha val="43137"/>
                    </a:srgbClr>
                  </a:outerShdw>
                </a:effectLst>
              </a:rPr>
              <a:t>Maori/Pasifika/ESOL/specific language needs – tap into existing courses or customize Steps to suit their needs</a:t>
            </a:r>
            <a:endParaRPr lang="en-NZ" dirty="0">
              <a:solidFill>
                <a:srgbClr val="0070C0"/>
              </a:solidFill>
              <a:effectLst>
                <a:outerShdw blurRad="38100" dist="38100" dir="2700000" algn="tl">
                  <a:srgbClr val="000000">
                    <a:alpha val="43137"/>
                  </a:srgbClr>
                </a:outerShdw>
              </a:effectLst>
            </a:endParaRPr>
          </a:p>
          <a:p>
            <a:endParaRPr lang="en-NZ" dirty="0"/>
          </a:p>
        </p:txBody>
      </p:sp>
      <p:sp>
        <p:nvSpPr>
          <p:cNvPr id="3" name="Footer Placeholder 2"/>
          <p:cNvSpPr>
            <a:spLocks noGrp="1"/>
          </p:cNvSpPr>
          <p:nvPr>
            <p:ph type="ftr" sz="quarter" idx="11"/>
          </p:nvPr>
        </p:nvSpPr>
        <p:spPr/>
        <p:txBody>
          <a:bodyPr/>
          <a:lstStyle/>
          <a:p>
            <a:pPr>
              <a:defRPr/>
            </a:pPr>
            <a:r>
              <a:rPr lang="en-US"/>
              <a:t>www.stepsweb.com</a:t>
            </a:r>
          </a:p>
        </p:txBody>
      </p:sp>
      <p:sp>
        <p:nvSpPr>
          <p:cNvPr id="4" name="Content Placeholder 1"/>
          <p:cNvSpPr txBox="1">
            <a:spLocks/>
          </p:cNvSpPr>
          <p:nvPr/>
        </p:nvSpPr>
        <p:spPr>
          <a:xfrm>
            <a:off x="3059832" y="2132856"/>
            <a:ext cx="8229600" cy="4179920"/>
          </a:xfrm>
          <a:prstGeom prst="rect">
            <a:avLst/>
          </a:prstGeom>
        </p:spPr>
        <p:txBody>
          <a:bodyPr>
            <a:normAutofit/>
          </a:bodyPr>
          <a:lstStyle/>
          <a:p>
            <a:pPr marL="365760" marR="0" lvl="0" indent="-256032" algn="l" defTabSz="914400" rtl="0" eaLnBrk="1" fontAlgn="auto" latinLnBrk="0" hangingPunct="1">
              <a:lnSpc>
                <a:spcPct val="200000"/>
              </a:lnSpc>
              <a:spcBef>
                <a:spcPts val="400"/>
              </a:spcBef>
              <a:spcAft>
                <a:spcPts val="0"/>
              </a:spcAft>
              <a:buClr>
                <a:schemeClr val="accent1"/>
              </a:buClr>
              <a:buSzPct val="68000"/>
              <a:buFont typeface="Wingdings 3"/>
              <a:buChar char=""/>
              <a:tabLst/>
              <a:defRPr/>
            </a:pPr>
            <a:endParaRPr kumimoji="0" lang="en-NZ" sz="2700" b="0" i="0" u="none" strike="noStrike" kern="1200" cap="none" spc="0" normalizeH="0" baseline="0" noProof="0" dirty="0">
              <a:ln>
                <a:noFill/>
              </a:ln>
              <a:solidFill>
                <a:schemeClr val="tx1">
                  <a:lumMod val="65000"/>
                  <a:lumOff val="35000"/>
                </a:schemeClr>
              </a:solidFill>
              <a:effectLst>
                <a:outerShdw blurRad="38100" dist="38100" dir="2700000" algn="tl">
                  <a:srgbClr val="000000">
                    <a:alpha val="43137"/>
                  </a:srgbClr>
                </a:outerShdw>
              </a:effectLst>
              <a:uLnTx/>
              <a:uFillTx/>
              <a:latin typeface="+mn-lt"/>
              <a:ea typeface="+mn-ea"/>
              <a:cs typeface="+mn-cs"/>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361" y="5289071"/>
            <a:ext cx="1060797" cy="132805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6660232" y="2492896"/>
            <a:ext cx="8157592" cy="4824536"/>
          </a:xfrm>
          <a:prstGeom prst="rect">
            <a:avLst/>
          </a:prstGeom>
        </p:spPr>
        <p:txBody>
          <a:bodyPr>
            <a:normAutofit/>
          </a:bodyPr>
          <a:lstStyle/>
          <a:p>
            <a:pPr marL="365760" marR="0" lvl="0" indent="-256032" algn="l" defTabSz="914400" rtl="0" eaLnBrk="1" fontAlgn="auto" latinLnBrk="0" hangingPunct="1">
              <a:lnSpc>
                <a:spcPct val="170000"/>
              </a:lnSpc>
              <a:spcBef>
                <a:spcPts val="400"/>
              </a:spcBef>
              <a:spcAft>
                <a:spcPts val="0"/>
              </a:spcAft>
              <a:buClr>
                <a:schemeClr val="accent1"/>
              </a:buClr>
              <a:buSzPct val="68000"/>
              <a:buFont typeface="Wingdings 3"/>
              <a:buChar char=""/>
              <a:tabLst/>
              <a:defRPr/>
            </a:pPr>
            <a:endParaRPr kumimoji="0" lang="en-NZ" sz="2700" b="0" i="0" u="none" strike="noStrike" kern="1200" cap="none" spc="0" normalizeH="0" baseline="0" noProof="0" dirty="0">
              <a:ln>
                <a:noFill/>
              </a:ln>
              <a:solidFill>
                <a:schemeClr val="tx1">
                  <a:lumMod val="65000"/>
                  <a:lumOff val="35000"/>
                </a:schemeClr>
              </a:solidFill>
              <a:effectLst>
                <a:outerShdw blurRad="38100" dist="38100" dir="2700000" algn="tl">
                  <a:srgbClr val="000000">
                    <a:alpha val="43137"/>
                  </a:srgbClr>
                </a:outerShdw>
              </a:effectLst>
              <a:uLnTx/>
              <a:uFillTx/>
              <a:latin typeface="+mn-lt"/>
              <a:ea typeface="+mn-ea"/>
              <a:cs typeface="+mn-cs"/>
            </a:endParaRPr>
          </a:p>
        </p:txBody>
      </p:sp>
      <p:sp>
        <p:nvSpPr>
          <p:cNvPr id="5" name="Title 4"/>
          <p:cNvSpPr>
            <a:spLocks noGrp="1"/>
          </p:cNvSpPr>
          <p:nvPr>
            <p:ph type="title"/>
          </p:nvPr>
        </p:nvSpPr>
        <p:spPr/>
        <p:txBody>
          <a:bodyPr anchor="ctr"/>
          <a:lstStyle/>
          <a:p>
            <a:pPr algn="ctr"/>
            <a:r>
              <a:rPr lang="en-US" b="1" dirty="0">
                <a:solidFill>
                  <a:srgbClr val="7030A0"/>
                </a:solidFill>
                <a:effectLst>
                  <a:outerShdw blurRad="38100" dist="38100" dir="2700000" algn="tl">
                    <a:srgbClr val="000000">
                      <a:alpha val="43137"/>
                    </a:srgbClr>
                  </a:outerShdw>
                </a:effectLst>
              </a:rPr>
              <a:t>Training and support</a:t>
            </a:r>
            <a:endParaRPr lang="en-NZ"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marL="566928" lvl="0" indent="-457200">
              <a:lnSpc>
                <a:spcPct val="170000"/>
              </a:lnSpc>
              <a:spcBef>
                <a:spcPts val="400"/>
              </a:spcBef>
              <a:spcAft>
                <a:spcPts val="0"/>
              </a:spcAft>
              <a:buSzPct val="68000"/>
              <a:buFont typeface="Arial" panose="020B0604020202020204" pitchFamily="34" charset="0"/>
              <a:buChar char="•"/>
              <a:defRPr/>
            </a:pPr>
            <a:r>
              <a:rPr lang="en-US" sz="2800" dirty="0">
                <a:solidFill>
                  <a:srgbClr val="0070C0"/>
                </a:solidFill>
                <a:effectLst>
                  <a:outerShdw blurRad="38100" dist="38100" dir="2700000" algn="tl">
                    <a:srgbClr val="000000">
                      <a:alpha val="43137"/>
                    </a:srgbClr>
                  </a:outerShdw>
                </a:effectLst>
              </a:rPr>
              <a:t>Manuals and teaching videos available</a:t>
            </a:r>
          </a:p>
          <a:p>
            <a:pPr marL="566928" lvl="0" indent="-457200">
              <a:lnSpc>
                <a:spcPct val="170000"/>
              </a:lnSpc>
              <a:spcBef>
                <a:spcPts val="400"/>
              </a:spcBef>
              <a:spcAft>
                <a:spcPts val="0"/>
              </a:spcAft>
              <a:buSzPct val="68000"/>
              <a:buFont typeface="Arial" panose="020B0604020202020204" pitchFamily="34" charset="0"/>
              <a:buChar char="•"/>
              <a:defRPr/>
            </a:pPr>
            <a:r>
              <a:rPr lang="en-US" sz="2800" dirty="0">
                <a:solidFill>
                  <a:srgbClr val="0070C0"/>
                </a:solidFill>
                <a:effectLst>
                  <a:outerShdw blurRad="38100" dist="38100" dir="2700000" algn="tl">
                    <a:srgbClr val="000000">
                      <a:alpha val="43137"/>
                    </a:srgbClr>
                  </a:outerShdw>
                </a:effectLst>
              </a:rPr>
              <a:t>Free technical support (phone or online)</a:t>
            </a:r>
          </a:p>
          <a:p>
            <a:pPr marL="566928" lvl="0" indent="-457200">
              <a:lnSpc>
                <a:spcPct val="170000"/>
              </a:lnSpc>
              <a:spcBef>
                <a:spcPts val="400"/>
              </a:spcBef>
              <a:spcAft>
                <a:spcPts val="0"/>
              </a:spcAft>
              <a:buSzPct val="68000"/>
              <a:buFont typeface="Arial" panose="020B0604020202020204" pitchFamily="34" charset="0"/>
              <a:buChar char="•"/>
              <a:defRPr/>
            </a:pPr>
            <a:r>
              <a:rPr lang="en-US" sz="2800" dirty="0">
                <a:solidFill>
                  <a:srgbClr val="0070C0"/>
                </a:solidFill>
                <a:effectLst>
                  <a:outerShdw blurRad="38100" dist="38100" dir="2700000" algn="tl">
                    <a:srgbClr val="000000">
                      <a:alpha val="43137"/>
                    </a:srgbClr>
                  </a:outerShdw>
                </a:effectLst>
              </a:rPr>
              <a:t>Free educational support – NZCER-registered ‘C’ Grade assessor/dyslexia specialist </a:t>
            </a:r>
          </a:p>
          <a:p>
            <a:pPr marL="566928" lvl="0" indent="-457200">
              <a:lnSpc>
                <a:spcPct val="170000"/>
              </a:lnSpc>
              <a:spcBef>
                <a:spcPts val="400"/>
              </a:spcBef>
              <a:spcAft>
                <a:spcPts val="0"/>
              </a:spcAft>
              <a:buSzPct val="68000"/>
              <a:buFont typeface="Arial" panose="020B0604020202020204" pitchFamily="34" charset="0"/>
              <a:buChar char="•"/>
              <a:defRPr/>
            </a:pPr>
            <a:r>
              <a:rPr lang="en-US" sz="2800" dirty="0">
                <a:solidFill>
                  <a:srgbClr val="0070C0"/>
                </a:solidFill>
                <a:effectLst>
                  <a:outerShdw blurRad="38100" dist="38100" dir="2700000" algn="tl">
                    <a:srgbClr val="000000">
                      <a:alpha val="43137"/>
                    </a:srgbClr>
                  </a:outerShdw>
                </a:effectLst>
              </a:rPr>
              <a:t>Training courses and online PD</a:t>
            </a:r>
          </a:p>
          <a:p>
            <a:endParaRPr lang="en-NZ" dirty="0"/>
          </a:p>
        </p:txBody>
      </p:sp>
      <p:sp>
        <p:nvSpPr>
          <p:cNvPr id="2" name="Footer Placeholder 1"/>
          <p:cNvSpPr>
            <a:spLocks noGrp="1"/>
          </p:cNvSpPr>
          <p:nvPr>
            <p:ph type="ftr" sz="quarter" idx="11"/>
          </p:nvPr>
        </p:nvSpPr>
        <p:spPr/>
        <p:txBody>
          <a:bodyPr/>
          <a:lstStyle/>
          <a:p>
            <a:pPr>
              <a:defRPr/>
            </a:pPr>
            <a:r>
              <a:rPr lang="en-US"/>
              <a:t>www.stepsweb.com</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361" y="5289071"/>
            <a:ext cx="1060797" cy="132805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lstStyle/>
          <a:p>
            <a:pPr algn="ctr"/>
            <a:r>
              <a:rPr lang="en-US" b="1" dirty="0">
                <a:solidFill>
                  <a:schemeClr val="bg1"/>
                </a:solidFill>
                <a:effectLst>
                  <a:outerShdw blurRad="38100" dist="38100" dir="2700000" algn="tl">
                    <a:srgbClr val="000000">
                      <a:alpha val="43137"/>
                    </a:srgbClr>
                  </a:outerShdw>
                </a:effectLst>
              </a:rPr>
              <a:t>Do you have any of these?</a:t>
            </a:r>
            <a:endParaRPr lang="en-NZ" b="1" dirty="0">
              <a:solidFill>
                <a:schemeClr val="bg1"/>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p:txBody>
          <a:bodyPr>
            <a:normAutofit fontScale="85000" lnSpcReduction="10000"/>
          </a:bodyPr>
          <a:lstStyle/>
          <a:p>
            <a:pPr>
              <a:lnSpc>
                <a:spcPct val="150000"/>
              </a:lnSpc>
              <a:buFont typeface="Arial" panose="020B0604020202020204" pitchFamily="34" charset="0"/>
              <a:buChar char="•"/>
            </a:pPr>
            <a:r>
              <a:rPr lang="en-US" sz="2400" b="1" dirty="0"/>
              <a:t> </a:t>
            </a:r>
            <a:r>
              <a:rPr lang="en-US" sz="2400" b="1" dirty="0">
                <a:solidFill>
                  <a:srgbClr val="0070C0"/>
                </a:solidFill>
              </a:rPr>
              <a:t>Special needs pupils</a:t>
            </a:r>
          </a:p>
          <a:p>
            <a:pPr>
              <a:lnSpc>
                <a:spcPct val="150000"/>
              </a:lnSpc>
              <a:buFont typeface="Arial" panose="020B0604020202020204" pitchFamily="34" charset="0"/>
              <a:buChar char="•"/>
            </a:pPr>
            <a:r>
              <a:rPr lang="en-US" sz="2400" b="1" dirty="0">
                <a:solidFill>
                  <a:srgbClr val="0070C0"/>
                </a:solidFill>
              </a:rPr>
              <a:t> Dyslexics</a:t>
            </a:r>
          </a:p>
          <a:p>
            <a:pPr>
              <a:lnSpc>
                <a:spcPct val="150000"/>
              </a:lnSpc>
              <a:buFont typeface="Arial" panose="020B0604020202020204" pitchFamily="34" charset="0"/>
              <a:buChar char="•"/>
            </a:pPr>
            <a:r>
              <a:rPr lang="en-US" sz="2400" b="1" dirty="0">
                <a:solidFill>
                  <a:srgbClr val="0070C0"/>
                </a:solidFill>
              </a:rPr>
              <a:t> Pupils who just need a literacy boost</a:t>
            </a:r>
          </a:p>
          <a:p>
            <a:pPr>
              <a:lnSpc>
                <a:spcPct val="150000"/>
              </a:lnSpc>
              <a:buFont typeface="Arial" panose="020B0604020202020204" pitchFamily="34" charset="0"/>
              <a:buChar char="•"/>
            </a:pPr>
            <a:r>
              <a:rPr lang="en-US" sz="2400" b="1" dirty="0">
                <a:solidFill>
                  <a:srgbClr val="0070C0"/>
                </a:solidFill>
              </a:rPr>
              <a:t> Maori and Pasifika learners</a:t>
            </a:r>
          </a:p>
          <a:p>
            <a:pPr>
              <a:lnSpc>
                <a:spcPct val="150000"/>
              </a:lnSpc>
              <a:buFont typeface="Arial" panose="020B0604020202020204" pitchFamily="34" charset="0"/>
              <a:buChar char="•"/>
            </a:pPr>
            <a:r>
              <a:rPr lang="en-US" sz="2400" b="1" dirty="0">
                <a:solidFill>
                  <a:srgbClr val="0070C0"/>
                </a:solidFill>
              </a:rPr>
              <a:t> Learners with language or</a:t>
            </a:r>
            <a:br>
              <a:rPr lang="en-US" sz="2400" b="1" dirty="0">
                <a:solidFill>
                  <a:srgbClr val="0070C0"/>
                </a:solidFill>
              </a:rPr>
            </a:br>
            <a:r>
              <a:rPr lang="en-US" sz="2400" b="1" dirty="0">
                <a:solidFill>
                  <a:srgbClr val="0070C0"/>
                </a:solidFill>
              </a:rPr>
              <a:t>  comprehension difficulties</a:t>
            </a:r>
          </a:p>
          <a:p>
            <a:pPr>
              <a:lnSpc>
                <a:spcPct val="150000"/>
              </a:lnSpc>
              <a:buFont typeface="Arial" panose="020B0604020202020204" pitchFamily="34" charset="0"/>
              <a:buChar char="•"/>
            </a:pPr>
            <a:r>
              <a:rPr lang="en-US" sz="2400" b="1" dirty="0">
                <a:solidFill>
                  <a:srgbClr val="0070C0"/>
                </a:solidFill>
              </a:rPr>
              <a:t> ESOL learners</a:t>
            </a:r>
          </a:p>
          <a:p>
            <a:pPr>
              <a:lnSpc>
                <a:spcPct val="150000"/>
              </a:lnSpc>
              <a:buFont typeface="Arial" panose="020B0604020202020204" pitchFamily="34" charset="0"/>
              <a:buChar char="•"/>
            </a:pPr>
            <a:r>
              <a:rPr lang="en-US" sz="2400" b="1" dirty="0">
                <a:solidFill>
                  <a:srgbClr val="0070C0"/>
                </a:solidFill>
              </a:rPr>
              <a:t> Extension learners</a:t>
            </a:r>
          </a:p>
          <a:p>
            <a:pPr>
              <a:lnSpc>
                <a:spcPct val="150000"/>
              </a:lnSpc>
              <a:buFont typeface="Arial" panose="020B0604020202020204" pitchFamily="34" charset="0"/>
              <a:buChar char="•"/>
            </a:pPr>
            <a:r>
              <a:rPr lang="en-US" sz="2400" b="1" dirty="0">
                <a:solidFill>
                  <a:srgbClr val="0070C0"/>
                </a:solidFill>
              </a:rPr>
              <a:t> Boys!</a:t>
            </a:r>
            <a:endParaRPr lang="en-NZ" sz="2400" b="1" dirty="0">
              <a:solidFill>
                <a:srgbClr val="0070C0"/>
              </a:solidFill>
            </a:endParaRPr>
          </a:p>
        </p:txBody>
      </p:sp>
      <p:sp>
        <p:nvSpPr>
          <p:cNvPr id="7" name="Text Placeholder 6"/>
          <p:cNvSpPr>
            <a:spLocks noGrp="1"/>
          </p:cNvSpPr>
          <p:nvPr>
            <p:ph type="body" sz="half" idx="2"/>
          </p:nvPr>
        </p:nvSpPr>
        <p:spPr/>
        <p:txBody>
          <a:bodyPr/>
          <a:lstStyle/>
          <a:p>
            <a:endParaRPr lang="en-NZ" dirty="0"/>
          </a:p>
        </p:txBody>
      </p:sp>
      <p:sp>
        <p:nvSpPr>
          <p:cNvPr id="5" name="Footer Placeholder 4"/>
          <p:cNvSpPr>
            <a:spLocks noGrp="1"/>
          </p:cNvSpPr>
          <p:nvPr>
            <p:ph type="ftr" sz="quarter" idx="11"/>
          </p:nvPr>
        </p:nvSpPr>
        <p:spPr/>
        <p:txBody>
          <a:bodyPr/>
          <a:lstStyle/>
          <a:p>
            <a:pPr>
              <a:defRPr/>
            </a:pPr>
            <a:r>
              <a:rPr lang="en-US"/>
              <a:t>www.stepsweb.com</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361" y="5289071"/>
            <a:ext cx="1060797" cy="1328058"/>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8300" y="2928377"/>
            <a:ext cx="2452176" cy="367826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696084" y="1734841"/>
            <a:ext cx="7797552" cy="4320480"/>
          </a:xfrm>
          <a:prstGeom prst="rect">
            <a:avLst/>
          </a:prstGeom>
        </p:spPr>
        <p:txBody>
          <a:bodyPr>
            <a:normAutofit/>
          </a:bodyPr>
          <a:lstStyle/>
          <a:p>
            <a:pPr marL="365760" marR="0" lvl="0" indent="-256032" algn="l" defTabSz="914400" rtl="0" eaLnBrk="1" fontAlgn="auto" latinLnBrk="0" hangingPunct="1">
              <a:lnSpc>
                <a:spcPct val="170000"/>
              </a:lnSpc>
              <a:spcBef>
                <a:spcPts val="400"/>
              </a:spcBef>
              <a:spcAft>
                <a:spcPts val="0"/>
              </a:spcAft>
              <a:buClr>
                <a:schemeClr val="accent1"/>
              </a:buClr>
              <a:buSzPct val="68000"/>
              <a:tabLst/>
              <a:defRPr/>
            </a:pPr>
            <a:r>
              <a:rPr lang="en-US" sz="2700" b="1" dirty="0">
                <a:solidFill>
                  <a:srgbClr val="0070C0"/>
                </a:solidFill>
                <a:latin typeface="+mn-lt"/>
              </a:rPr>
              <a:t>Learning Staircase provides a complementary range of educational software, including the full range of Lucid assessment software.</a:t>
            </a:r>
            <a:endParaRPr kumimoji="0" lang="en-US" sz="2700" b="1" i="0" u="none" strike="noStrike" kern="1200" cap="none" spc="0" normalizeH="0" dirty="0">
              <a:ln>
                <a:noFill/>
              </a:ln>
              <a:solidFill>
                <a:srgbClr val="0070C0"/>
              </a:solidFill>
              <a:uLnTx/>
              <a:uFillTx/>
              <a:latin typeface="+mn-lt"/>
            </a:endParaRPr>
          </a:p>
          <a:p>
            <a:pPr marL="365760" marR="0" lvl="0" indent="-256032" algn="l" defTabSz="914400" rtl="0" eaLnBrk="1" fontAlgn="auto" latinLnBrk="0" hangingPunct="1">
              <a:lnSpc>
                <a:spcPct val="170000"/>
              </a:lnSpc>
              <a:spcBef>
                <a:spcPts val="400"/>
              </a:spcBef>
              <a:spcAft>
                <a:spcPts val="0"/>
              </a:spcAft>
              <a:buClr>
                <a:schemeClr val="accent1"/>
              </a:buClr>
              <a:buSzPct val="68000"/>
              <a:buFont typeface="Wingdings 3"/>
              <a:buChar char=""/>
              <a:tabLst/>
              <a:defRPr/>
            </a:pPr>
            <a:endParaRPr kumimoji="0" lang="en-NZ" sz="2700" b="0" i="0" u="none" strike="noStrike" kern="1200" cap="none" spc="0" normalizeH="0" baseline="0" noProof="0" dirty="0">
              <a:ln>
                <a:noFill/>
              </a:ln>
              <a:solidFill>
                <a:schemeClr val="tx1">
                  <a:lumMod val="65000"/>
                  <a:lumOff val="35000"/>
                </a:schemeClr>
              </a:solidFill>
              <a:effectLst>
                <a:outerShdw blurRad="38100" dist="38100" dir="2700000" algn="tl">
                  <a:srgbClr val="000000">
                    <a:alpha val="43137"/>
                  </a:srgbClr>
                </a:outerShdw>
              </a:effectLst>
              <a:uLnTx/>
              <a:uFillTx/>
              <a:latin typeface="+mn-lt"/>
              <a:ea typeface="+mn-ea"/>
              <a:cs typeface="+mn-cs"/>
            </a:endParaRPr>
          </a:p>
        </p:txBody>
      </p:sp>
      <p:sp>
        <p:nvSpPr>
          <p:cNvPr id="5" name="Title 4"/>
          <p:cNvSpPr>
            <a:spLocks noGrp="1"/>
          </p:cNvSpPr>
          <p:nvPr>
            <p:ph type="title"/>
          </p:nvPr>
        </p:nvSpPr>
        <p:spPr/>
        <p:txBody>
          <a:bodyPr anchor="ctr"/>
          <a:lstStyle/>
          <a:p>
            <a:pPr algn="ctr"/>
            <a:r>
              <a:rPr lang="en-US" b="1" dirty="0">
                <a:solidFill>
                  <a:srgbClr val="7030A0"/>
                </a:solidFill>
                <a:effectLst>
                  <a:outerShdw blurRad="38100" dist="38100" dir="2700000" algn="tl">
                    <a:srgbClr val="000000">
                      <a:alpha val="43137"/>
                    </a:srgbClr>
                  </a:outerShdw>
                </a:effectLst>
              </a:rPr>
              <a:t>And there’s more……!</a:t>
            </a:r>
            <a:endParaRPr lang="en-NZ" b="1" dirty="0">
              <a:solidFill>
                <a:srgbClr val="7030A0"/>
              </a:solidFill>
              <a:effectLst>
                <a:outerShdw blurRad="38100" dist="38100" dir="2700000" algn="tl">
                  <a:srgbClr val="000000">
                    <a:alpha val="43137"/>
                  </a:srgbClr>
                </a:outerShdw>
              </a:effectLst>
            </a:endParaRPr>
          </a:p>
        </p:txBody>
      </p:sp>
      <p:sp>
        <p:nvSpPr>
          <p:cNvPr id="2" name="Footer Placeholder 1"/>
          <p:cNvSpPr>
            <a:spLocks noGrp="1"/>
          </p:cNvSpPr>
          <p:nvPr>
            <p:ph type="ftr" sz="quarter" idx="11"/>
          </p:nvPr>
        </p:nvSpPr>
        <p:spPr/>
        <p:txBody>
          <a:bodyPr/>
          <a:lstStyle/>
          <a:p>
            <a:pPr>
              <a:defRPr/>
            </a:pPr>
            <a:r>
              <a:rPr lang="en-US"/>
              <a:t>www.stepsweb.com</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361" y="5289071"/>
            <a:ext cx="1060797" cy="132805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NZ" b="1" dirty="0">
                <a:solidFill>
                  <a:schemeClr val="bg1"/>
                </a:solidFill>
                <a:effectLst>
                  <a:outerShdw blurRad="38100" dist="38100" dir="2700000" algn="tl">
                    <a:srgbClr val="000000">
                      <a:alpha val="43137"/>
                    </a:srgbClr>
                  </a:outerShdw>
                </a:effectLst>
              </a:rPr>
              <a:t>Course Components  </a:t>
            </a:r>
            <a:br>
              <a:rPr lang="en-NZ" b="1" dirty="0">
                <a:solidFill>
                  <a:schemeClr val="bg1"/>
                </a:solidFill>
                <a:effectLst>
                  <a:outerShdw blurRad="38100" dist="38100" dir="2700000" algn="tl">
                    <a:srgbClr val="000000">
                      <a:alpha val="43137"/>
                    </a:srgbClr>
                  </a:outerShdw>
                </a:effectLst>
              </a:rPr>
            </a:br>
            <a:r>
              <a:rPr lang="en-NZ" sz="3100" b="1" dirty="0">
                <a:solidFill>
                  <a:schemeClr val="bg1"/>
                </a:solidFill>
                <a:effectLst>
                  <a:outerShdw blurRad="38100" dist="38100" dir="2700000" algn="tl">
                    <a:srgbClr val="000000">
                      <a:alpha val="43137"/>
                    </a:srgbClr>
                  </a:outerShdw>
                </a:effectLst>
              </a:rPr>
              <a:t>Three Strand Approach</a:t>
            </a:r>
          </a:p>
        </p:txBody>
      </p:sp>
      <p:sp>
        <p:nvSpPr>
          <p:cNvPr id="2" name="Content Placeholder 1"/>
          <p:cNvSpPr>
            <a:spLocks noGrp="1"/>
          </p:cNvSpPr>
          <p:nvPr>
            <p:ph idx="1"/>
          </p:nvPr>
        </p:nvSpPr>
        <p:spPr/>
        <p:txBody>
          <a:bodyPr/>
          <a:lstStyle/>
          <a:p>
            <a:pPr>
              <a:lnSpc>
                <a:spcPct val="100000"/>
              </a:lnSpc>
              <a:buFont typeface="Arial" panose="020B0604020202020204" pitchFamily="34" charset="0"/>
              <a:buChar char="•"/>
            </a:pPr>
            <a:r>
              <a:rPr lang="en-NZ" dirty="0">
                <a:solidFill>
                  <a:srgbClr val="0070C0"/>
                </a:solidFill>
                <a:effectLst>
                  <a:outerShdw blurRad="38100" dist="38100" dir="2700000" algn="tl">
                    <a:srgbClr val="000000">
                      <a:alpha val="43137"/>
                    </a:srgbClr>
                  </a:outerShdw>
                </a:effectLst>
              </a:rPr>
              <a:t>  StepsWeb online programme + Steps network</a:t>
            </a:r>
            <a:br>
              <a:rPr lang="en-NZ" dirty="0">
                <a:solidFill>
                  <a:srgbClr val="0070C0"/>
                </a:solidFill>
                <a:effectLst>
                  <a:outerShdw blurRad="38100" dist="38100" dir="2700000" algn="tl">
                    <a:srgbClr val="000000">
                      <a:alpha val="43137"/>
                    </a:srgbClr>
                  </a:outerShdw>
                </a:effectLst>
              </a:rPr>
            </a:br>
            <a:r>
              <a:rPr lang="en-NZ" dirty="0">
                <a:solidFill>
                  <a:srgbClr val="0070C0"/>
                </a:solidFill>
                <a:effectLst>
                  <a:outerShdw blurRad="38100" dist="38100" dir="2700000" algn="tl">
                    <a:srgbClr val="000000">
                      <a:alpha val="43137"/>
                    </a:srgbClr>
                  </a:outerShdw>
                </a:effectLst>
              </a:rPr>
              <a:t>  software</a:t>
            </a:r>
            <a:br>
              <a:rPr lang="en-NZ" dirty="0">
                <a:solidFill>
                  <a:srgbClr val="0070C0"/>
                </a:solidFill>
                <a:effectLst>
                  <a:outerShdw blurRad="38100" dist="38100" dir="2700000" algn="tl">
                    <a:srgbClr val="000000">
                      <a:alpha val="43137"/>
                    </a:srgbClr>
                  </a:outerShdw>
                </a:effectLst>
              </a:rPr>
            </a:br>
            <a:endParaRPr lang="en-NZ" dirty="0">
              <a:solidFill>
                <a:srgbClr val="0070C0"/>
              </a:solidFill>
              <a:effectLst>
                <a:outerShdw blurRad="38100" dist="38100" dir="2700000" algn="tl">
                  <a:srgbClr val="000000">
                    <a:alpha val="43137"/>
                  </a:srgbClr>
                </a:outerShdw>
              </a:effectLst>
            </a:endParaRPr>
          </a:p>
          <a:p>
            <a:pPr>
              <a:lnSpc>
                <a:spcPct val="100000"/>
              </a:lnSpc>
              <a:buFont typeface="Arial" panose="020B0604020202020204" pitchFamily="34" charset="0"/>
              <a:buChar char="•"/>
            </a:pPr>
            <a:r>
              <a:rPr lang="en-NZ" dirty="0">
                <a:solidFill>
                  <a:srgbClr val="0070C0"/>
                </a:solidFill>
                <a:effectLst>
                  <a:outerShdw blurRad="38100" dist="38100" dir="2700000" algn="tl">
                    <a:srgbClr val="000000">
                      <a:alpha val="43137"/>
                    </a:srgbClr>
                  </a:outerShdw>
                </a:effectLst>
              </a:rPr>
              <a:t>  Workbooks – essential for remedial learners,</a:t>
            </a:r>
            <a:br>
              <a:rPr lang="en-NZ" dirty="0">
                <a:solidFill>
                  <a:srgbClr val="0070C0"/>
                </a:solidFill>
                <a:effectLst>
                  <a:outerShdw blurRad="38100" dist="38100" dir="2700000" algn="tl">
                    <a:srgbClr val="000000">
                      <a:alpha val="43137"/>
                    </a:srgbClr>
                  </a:outerShdw>
                </a:effectLst>
              </a:rPr>
            </a:br>
            <a:r>
              <a:rPr lang="en-NZ" dirty="0">
                <a:solidFill>
                  <a:srgbClr val="0070C0"/>
                </a:solidFill>
                <a:effectLst>
                  <a:outerShdw blurRad="38100" dist="38100" dir="2700000" algn="tl">
                    <a:srgbClr val="000000">
                      <a:alpha val="43137"/>
                    </a:srgbClr>
                  </a:outerShdw>
                </a:effectLst>
              </a:rPr>
              <a:t>   but also suitable for class use</a:t>
            </a:r>
            <a:br>
              <a:rPr lang="en-NZ" dirty="0">
                <a:solidFill>
                  <a:srgbClr val="0070C0"/>
                </a:solidFill>
                <a:effectLst>
                  <a:outerShdw blurRad="38100" dist="38100" dir="2700000" algn="tl">
                    <a:srgbClr val="000000">
                      <a:alpha val="43137"/>
                    </a:srgbClr>
                  </a:outerShdw>
                </a:effectLst>
              </a:rPr>
            </a:br>
            <a:endParaRPr lang="en-NZ" dirty="0">
              <a:solidFill>
                <a:srgbClr val="0070C0"/>
              </a:solidFill>
              <a:effectLst>
                <a:outerShdw blurRad="38100" dist="38100" dir="2700000" algn="tl">
                  <a:srgbClr val="000000">
                    <a:alpha val="43137"/>
                  </a:srgbClr>
                </a:outerShdw>
              </a:effectLst>
            </a:endParaRPr>
          </a:p>
          <a:p>
            <a:pPr>
              <a:lnSpc>
                <a:spcPct val="100000"/>
              </a:lnSpc>
              <a:buFont typeface="Arial" panose="020B0604020202020204" pitchFamily="34" charset="0"/>
              <a:buChar char="•"/>
            </a:pPr>
            <a:r>
              <a:rPr lang="en-NZ" dirty="0">
                <a:solidFill>
                  <a:srgbClr val="0070C0"/>
                </a:solidFill>
                <a:effectLst>
                  <a:outerShdw blurRad="38100" dist="38100" dir="2700000" algn="tl">
                    <a:srgbClr val="000000">
                      <a:alpha val="43137"/>
                    </a:srgbClr>
                  </a:outerShdw>
                </a:effectLst>
              </a:rPr>
              <a:t>  Game materials (remedial or class use)</a:t>
            </a:r>
          </a:p>
        </p:txBody>
      </p:sp>
      <p:sp>
        <p:nvSpPr>
          <p:cNvPr id="7" name="Text Placeholder 6"/>
          <p:cNvSpPr>
            <a:spLocks noGrp="1"/>
          </p:cNvSpPr>
          <p:nvPr>
            <p:ph type="body" sz="half" idx="2"/>
          </p:nvPr>
        </p:nvSpPr>
        <p:spPr/>
        <p:txBody>
          <a:bodyPr/>
          <a:lstStyle/>
          <a:p>
            <a:endParaRPr lang="en-NZ" dirty="0"/>
          </a:p>
        </p:txBody>
      </p:sp>
      <p:sp>
        <p:nvSpPr>
          <p:cNvPr id="5" name="Footer Placeholder 4"/>
          <p:cNvSpPr>
            <a:spLocks noGrp="1"/>
          </p:cNvSpPr>
          <p:nvPr>
            <p:ph type="ftr" sz="quarter" idx="11"/>
          </p:nvPr>
        </p:nvSpPr>
        <p:spPr/>
        <p:txBody>
          <a:bodyPr/>
          <a:lstStyle/>
          <a:p>
            <a:pPr>
              <a:defRPr/>
            </a:pPr>
            <a:r>
              <a:rPr lang="en-US"/>
              <a:t>www.stepsweb.com</a:t>
            </a:r>
          </a:p>
        </p:txBody>
      </p:sp>
      <p:pic>
        <p:nvPicPr>
          <p:cNvPr id="6" name="Picture 5"/>
          <p:cNvPicPr/>
          <p:nvPr/>
        </p:nvPicPr>
        <p:blipFill>
          <a:blip r:embed="rId2" cstate="print"/>
          <a:srcRect t="7250" r="8479" b="5000"/>
          <a:stretch>
            <a:fillRect/>
          </a:stretch>
        </p:blipFill>
        <p:spPr bwMode="auto">
          <a:xfrm>
            <a:off x="5148064" y="4164508"/>
            <a:ext cx="3233470" cy="2060045"/>
          </a:xfrm>
          <a:prstGeom prst="rect">
            <a:avLst/>
          </a:prstGeom>
          <a:ln>
            <a:noFill/>
          </a:ln>
          <a:effectLst>
            <a:outerShdw blurRad="190500" algn="tl" rotWithShape="0">
              <a:srgbClr val="000000">
                <a:alpha val="70000"/>
              </a:srgbClr>
            </a:outerShdw>
          </a:effectLst>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5576" y="4941168"/>
            <a:ext cx="1572088" cy="117541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clrChange>
              <a:clrFrom>
                <a:srgbClr val="FFFFFF"/>
              </a:clrFrom>
              <a:clrTo>
                <a:srgbClr val="FFFFFF">
                  <a:alpha val="0"/>
                </a:srgbClr>
              </a:clrTo>
            </a:clrChange>
          </a:blip>
          <a:srcRect l="51985" t="21158" r="13803" b="16828"/>
          <a:stretch>
            <a:fillRect/>
          </a:stretch>
        </p:blipFill>
        <p:spPr bwMode="auto">
          <a:xfrm>
            <a:off x="1785918" y="0"/>
            <a:ext cx="5929354" cy="6545391"/>
          </a:xfrm>
          <a:prstGeom prst="rect">
            <a:avLst/>
          </a:prstGeom>
          <a:noFill/>
          <a:ln w="9525">
            <a:noFill/>
            <a:miter lim="800000"/>
            <a:headEnd/>
            <a:tailEnd/>
          </a:ln>
          <a:effectLst/>
        </p:spPr>
      </p:pic>
      <p:sp>
        <p:nvSpPr>
          <p:cNvPr id="2" name="Footer Placeholder 1"/>
          <p:cNvSpPr>
            <a:spLocks noGrp="1"/>
          </p:cNvSpPr>
          <p:nvPr>
            <p:ph type="ftr" sz="quarter" idx="11"/>
          </p:nvPr>
        </p:nvSpPr>
        <p:spPr/>
        <p:txBody>
          <a:bodyPr/>
          <a:lstStyle/>
          <a:p>
            <a:pPr>
              <a:defRPr/>
            </a:pPr>
            <a:r>
              <a:rPr lang="en-US"/>
              <a:t>www.stepsweb.com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3491880" y="3468824"/>
            <a:ext cx="8229600" cy="4968552"/>
          </a:xfrm>
          <a:prstGeom prst="rect">
            <a:avLst/>
          </a:prstGeom>
        </p:spPr>
        <p:txBody>
          <a:bodyPr>
            <a:normAutofit/>
          </a:bodyPr>
          <a:lstStyle/>
          <a:p>
            <a:pPr marL="365760" marR="0" lvl="0" indent="-256032" algn="l" defTabSz="914400" rtl="0" eaLnBrk="1" fontAlgn="auto" latinLnBrk="0" hangingPunct="1">
              <a:lnSpc>
                <a:spcPct val="170000"/>
              </a:lnSpc>
              <a:spcBef>
                <a:spcPts val="400"/>
              </a:spcBef>
              <a:spcAft>
                <a:spcPts val="0"/>
              </a:spcAft>
              <a:buClr>
                <a:schemeClr val="accent1"/>
              </a:buClr>
              <a:buSzPct val="68000"/>
              <a:tabLst/>
              <a:defRPr/>
            </a:pPr>
            <a:endParaRPr kumimoji="0" lang="en-NZ" sz="2700" b="0" i="0" u="none" strike="noStrike" kern="1200" cap="none" spc="0" normalizeH="0" baseline="0" noProof="0" dirty="0">
              <a:ln>
                <a:noFill/>
              </a:ln>
              <a:solidFill>
                <a:schemeClr val="tx1">
                  <a:lumMod val="65000"/>
                  <a:lumOff val="35000"/>
                </a:schemeClr>
              </a:solidFill>
              <a:effectLst>
                <a:outerShdw blurRad="38100" dist="38100" dir="2700000" algn="tl">
                  <a:srgbClr val="000000">
                    <a:alpha val="43137"/>
                  </a:srgbClr>
                </a:outerShdw>
              </a:effectLst>
              <a:uLnTx/>
              <a:uFillTx/>
              <a:latin typeface="+mn-lt"/>
              <a:ea typeface="+mn-ea"/>
              <a:cs typeface="+mn-cs"/>
            </a:endParaRPr>
          </a:p>
        </p:txBody>
      </p:sp>
      <p:sp>
        <p:nvSpPr>
          <p:cNvPr id="5" name="Title 4"/>
          <p:cNvSpPr>
            <a:spLocks noGrp="1"/>
          </p:cNvSpPr>
          <p:nvPr>
            <p:ph type="title"/>
          </p:nvPr>
        </p:nvSpPr>
        <p:spPr/>
        <p:txBody>
          <a:bodyPr anchor="ctr">
            <a:normAutofit/>
          </a:bodyPr>
          <a:lstStyle/>
          <a:p>
            <a:pPr algn="ctr"/>
            <a:r>
              <a:rPr lang="en-US" sz="4000" b="1" dirty="0">
                <a:solidFill>
                  <a:srgbClr val="7030A0"/>
                </a:solidFill>
                <a:effectLst>
                  <a:outerShdw blurRad="38100" dist="38100" dir="2700000" algn="tl">
                    <a:srgbClr val="000000">
                      <a:alpha val="43137"/>
                    </a:srgbClr>
                  </a:outerShdw>
                </a:effectLst>
              </a:rPr>
              <a:t>Contact Learning Staircase for…</a:t>
            </a:r>
            <a:endParaRPr lang="en-NZ" sz="40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marL="452628" lvl="0" indent="-342900">
              <a:lnSpc>
                <a:spcPct val="170000"/>
              </a:lnSpc>
              <a:spcBef>
                <a:spcPts val="400"/>
              </a:spcBef>
              <a:spcAft>
                <a:spcPts val="0"/>
              </a:spcAft>
              <a:buSzPct val="68000"/>
              <a:buFont typeface="Arial" panose="020B0604020202020204" pitchFamily="34" charset="0"/>
              <a:buChar char="•"/>
              <a:defRPr/>
            </a:pPr>
            <a:r>
              <a:rPr lang="en-US" b="1" dirty="0">
                <a:solidFill>
                  <a:srgbClr val="0070C0"/>
                </a:solidFill>
              </a:rPr>
              <a:t>Opportunity to discuss your needs </a:t>
            </a:r>
          </a:p>
          <a:p>
            <a:pPr marL="452628" lvl="0" indent="-342900">
              <a:lnSpc>
                <a:spcPct val="170000"/>
              </a:lnSpc>
              <a:spcBef>
                <a:spcPts val="400"/>
              </a:spcBef>
              <a:spcAft>
                <a:spcPts val="0"/>
              </a:spcAft>
              <a:buSzPct val="68000"/>
              <a:buFont typeface="Arial" panose="020B0604020202020204" pitchFamily="34" charset="0"/>
              <a:buChar char="•"/>
              <a:defRPr/>
            </a:pPr>
            <a:r>
              <a:rPr lang="en-US" b="1" dirty="0">
                <a:solidFill>
                  <a:srgbClr val="0070C0"/>
                </a:solidFill>
              </a:rPr>
              <a:t>Free trial of online or software programme</a:t>
            </a:r>
          </a:p>
          <a:p>
            <a:pPr marL="452628" lvl="0" indent="-342900">
              <a:lnSpc>
                <a:spcPct val="170000"/>
              </a:lnSpc>
              <a:spcBef>
                <a:spcPts val="400"/>
              </a:spcBef>
              <a:spcAft>
                <a:spcPts val="0"/>
              </a:spcAft>
              <a:buSzPct val="68000"/>
              <a:buFont typeface="Arial" panose="020B0604020202020204" pitchFamily="34" charset="0"/>
              <a:buChar char="•"/>
              <a:defRPr/>
            </a:pPr>
            <a:r>
              <a:rPr lang="en-US" b="1" dirty="0" err="1">
                <a:solidFill>
                  <a:srgbClr val="0070C0"/>
                </a:solidFill>
              </a:rPr>
              <a:t>Appro</a:t>
            </a:r>
            <a:r>
              <a:rPr lang="en-US" b="1" dirty="0">
                <a:solidFill>
                  <a:srgbClr val="0070C0"/>
                </a:solidFill>
              </a:rPr>
              <a:t> packs of teaching and support materials</a:t>
            </a:r>
          </a:p>
          <a:p>
            <a:pPr marL="452628" lvl="0" indent="-342900">
              <a:lnSpc>
                <a:spcPct val="170000"/>
              </a:lnSpc>
              <a:spcBef>
                <a:spcPts val="400"/>
              </a:spcBef>
              <a:spcAft>
                <a:spcPts val="0"/>
              </a:spcAft>
              <a:buSzPct val="68000"/>
              <a:buFont typeface="Arial" panose="020B0604020202020204" pitchFamily="34" charset="0"/>
              <a:buChar char="•"/>
              <a:defRPr/>
            </a:pPr>
            <a:r>
              <a:rPr lang="en-US" b="1" dirty="0">
                <a:solidFill>
                  <a:srgbClr val="0070C0"/>
                </a:solidFill>
              </a:rPr>
              <a:t>Further information</a:t>
            </a:r>
            <a:br>
              <a:rPr lang="en-US" b="1" dirty="0">
                <a:solidFill>
                  <a:schemeClr val="tx1">
                    <a:lumMod val="65000"/>
                    <a:lumOff val="35000"/>
                  </a:schemeClr>
                </a:solidFill>
              </a:rPr>
            </a:br>
            <a:endParaRPr lang="en-US" b="1" dirty="0">
              <a:solidFill>
                <a:schemeClr val="tx1">
                  <a:lumMod val="65000"/>
                  <a:lumOff val="35000"/>
                </a:schemeClr>
              </a:solidFill>
            </a:endParaRPr>
          </a:p>
          <a:p>
            <a:pPr marL="365760" lvl="0" indent="-256032">
              <a:lnSpc>
                <a:spcPct val="170000"/>
              </a:lnSpc>
              <a:spcBef>
                <a:spcPts val="400"/>
              </a:spcBef>
              <a:spcAft>
                <a:spcPts val="0"/>
              </a:spcAft>
              <a:buSzPct val="68000"/>
              <a:defRPr/>
            </a:pPr>
            <a:r>
              <a:rPr lang="en-US" b="1" dirty="0">
                <a:solidFill>
                  <a:schemeClr val="tx1">
                    <a:lumMod val="65000"/>
                    <a:lumOff val="35000"/>
                  </a:schemeClr>
                </a:solidFill>
              </a:rPr>
              <a:t>         </a:t>
            </a:r>
            <a:r>
              <a:rPr lang="en-US" b="1" dirty="0">
                <a:solidFill>
                  <a:srgbClr val="0070C0"/>
                </a:solidFill>
                <a:hlinkClick r:id="rId2"/>
              </a:rPr>
              <a:t>www.learningstaircase.co.nz</a:t>
            </a:r>
            <a:r>
              <a:rPr lang="en-US" b="1" dirty="0">
                <a:solidFill>
                  <a:srgbClr val="0070C0"/>
                </a:solidFill>
              </a:rPr>
              <a:t>   /    </a:t>
            </a:r>
            <a:r>
              <a:rPr lang="en-US" b="1" dirty="0">
                <a:solidFill>
                  <a:srgbClr val="0070C0"/>
                </a:solidFill>
                <a:hlinkClick r:id="rId3"/>
              </a:rPr>
              <a:t>www.StepsWeb.com</a:t>
            </a:r>
            <a:endParaRPr lang="en-US" b="1" dirty="0">
              <a:solidFill>
                <a:srgbClr val="0070C0"/>
              </a:solidFill>
            </a:endParaRPr>
          </a:p>
          <a:p>
            <a:pPr marL="365760" lvl="0" indent="-256032">
              <a:lnSpc>
                <a:spcPct val="170000"/>
              </a:lnSpc>
              <a:spcBef>
                <a:spcPts val="400"/>
              </a:spcBef>
              <a:spcAft>
                <a:spcPts val="0"/>
              </a:spcAft>
              <a:buSzPct val="68000"/>
              <a:defRPr/>
            </a:pPr>
            <a:endParaRPr lang="en-US" b="1" dirty="0">
              <a:solidFill>
                <a:srgbClr val="0070C0"/>
              </a:solidFill>
            </a:endParaRPr>
          </a:p>
          <a:p>
            <a:endParaRPr lang="en-NZ" dirty="0"/>
          </a:p>
        </p:txBody>
      </p:sp>
      <p:sp>
        <p:nvSpPr>
          <p:cNvPr id="2" name="Footer Placeholder 1"/>
          <p:cNvSpPr>
            <a:spLocks noGrp="1"/>
          </p:cNvSpPr>
          <p:nvPr>
            <p:ph type="ftr" sz="quarter" idx="11"/>
          </p:nvPr>
        </p:nvSpPr>
        <p:spPr/>
        <p:txBody>
          <a:bodyPr/>
          <a:lstStyle/>
          <a:p>
            <a:pPr>
              <a:defRPr/>
            </a:pPr>
            <a:r>
              <a:rPr lang="en-US"/>
              <a:t>www.stepsweb.com</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6361" y="5289071"/>
            <a:ext cx="1060797" cy="1328058"/>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34986" y="2126382"/>
            <a:ext cx="1731773" cy="128825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NZ" sz="4000" b="1" dirty="0">
                <a:solidFill>
                  <a:srgbClr val="7030A0"/>
                </a:solidFill>
                <a:effectLst>
                  <a:outerShdw blurRad="38100" dist="38100" dir="2700000" algn="tl">
                    <a:srgbClr val="000000">
                      <a:alpha val="43137"/>
                    </a:srgbClr>
                  </a:outerShdw>
                </a:effectLst>
              </a:rPr>
              <a:t>How much does StepsWeb cost?</a:t>
            </a:r>
          </a:p>
        </p:txBody>
      </p:sp>
      <p:sp>
        <p:nvSpPr>
          <p:cNvPr id="3" name="Content Placeholder 2"/>
          <p:cNvSpPr>
            <a:spLocks noGrp="1"/>
          </p:cNvSpPr>
          <p:nvPr>
            <p:ph idx="1"/>
          </p:nvPr>
        </p:nvSpPr>
        <p:spPr>
          <a:xfrm>
            <a:off x="822959" y="1762473"/>
            <a:ext cx="7543801" cy="4023360"/>
          </a:xfrm>
        </p:spPr>
        <p:txBody>
          <a:bodyPr>
            <a:normAutofit fontScale="85000" lnSpcReduction="20000"/>
          </a:bodyPr>
          <a:lstStyle/>
          <a:p>
            <a:pPr marL="0" indent="0">
              <a:buNone/>
            </a:pPr>
            <a:r>
              <a:rPr lang="en-NZ" b="1" dirty="0">
                <a:solidFill>
                  <a:srgbClr val="0070C0"/>
                </a:solidFill>
              </a:rPr>
              <a:t>Remedial use (tiered pricing structure):</a:t>
            </a:r>
          </a:p>
          <a:p>
            <a:pPr marL="0" indent="0">
              <a:buNone/>
            </a:pPr>
            <a:r>
              <a:rPr lang="en-NZ" dirty="0">
                <a:solidFill>
                  <a:srgbClr val="0070C0"/>
                </a:solidFill>
              </a:rPr>
              <a:t>Users 1 – 15		-	$30 pa per login</a:t>
            </a:r>
          </a:p>
          <a:p>
            <a:pPr marL="0" indent="0">
              <a:buNone/>
            </a:pPr>
            <a:r>
              <a:rPr lang="en-NZ" dirty="0">
                <a:solidFill>
                  <a:srgbClr val="0070C0"/>
                </a:solidFill>
              </a:rPr>
              <a:t>Users 16-99		-	$20 pa per login</a:t>
            </a:r>
          </a:p>
          <a:p>
            <a:pPr marL="0" indent="0">
              <a:buNone/>
            </a:pPr>
            <a:r>
              <a:rPr lang="en-NZ" dirty="0">
                <a:solidFill>
                  <a:srgbClr val="0070C0"/>
                </a:solidFill>
              </a:rPr>
              <a:t>100+ 			-	$10 pa per login</a:t>
            </a:r>
          </a:p>
          <a:p>
            <a:pPr marL="0" indent="0">
              <a:buNone/>
            </a:pPr>
            <a:r>
              <a:rPr lang="en-NZ" dirty="0">
                <a:solidFill>
                  <a:srgbClr val="0070C0"/>
                </a:solidFill>
              </a:rPr>
              <a:t>Workbooks		-	$11.50 each</a:t>
            </a:r>
          </a:p>
          <a:p>
            <a:pPr marL="0" indent="0">
              <a:buNone/>
            </a:pPr>
            <a:endParaRPr lang="en-NZ" dirty="0">
              <a:solidFill>
                <a:srgbClr val="0070C0"/>
              </a:solidFill>
            </a:endParaRPr>
          </a:p>
          <a:p>
            <a:pPr marL="0" indent="0">
              <a:buNone/>
            </a:pPr>
            <a:r>
              <a:rPr lang="en-NZ" b="1" dirty="0">
                <a:solidFill>
                  <a:srgbClr val="0070C0"/>
                </a:solidFill>
              </a:rPr>
              <a:t>Whole School use: </a:t>
            </a:r>
          </a:p>
          <a:p>
            <a:pPr marL="0" indent="0">
              <a:buNone/>
            </a:pPr>
            <a:r>
              <a:rPr lang="en-NZ" dirty="0">
                <a:solidFill>
                  <a:srgbClr val="0070C0"/>
                </a:solidFill>
              </a:rPr>
              <a:t>(depending on numbers -  please contact us for a definite quote)</a:t>
            </a:r>
          </a:p>
          <a:p>
            <a:pPr marL="0" indent="0">
              <a:buNone/>
            </a:pPr>
            <a:r>
              <a:rPr lang="en-NZ" dirty="0">
                <a:solidFill>
                  <a:srgbClr val="0070C0"/>
                </a:solidFill>
              </a:rPr>
              <a:t>Based on flat </a:t>
            </a:r>
            <a:r>
              <a:rPr lang="en-NZ">
                <a:solidFill>
                  <a:srgbClr val="0070C0"/>
                </a:solidFill>
              </a:rPr>
              <a:t>rate of	</a:t>
            </a:r>
            <a:r>
              <a:rPr lang="en-NZ" dirty="0">
                <a:solidFill>
                  <a:srgbClr val="0070C0"/>
                </a:solidFill>
              </a:rPr>
              <a:t>	-	$10 pa per login</a:t>
            </a:r>
          </a:p>
          <a:p>
            <a:pPr marL="0" indent="0">
              <a:buNone/>
            </a:pPr>
            <a:endParaRPr lang="en-NZ" dirty="0">
              <a:solidFill>
                <a:srgbClr val="0070C0"/>
              </a:solidFill>
            </a:endParaRPr>
          </a:p>
          <a:p>
            <a:pPr marL="0" indent="0">
              <a:buNone/>
            </a:pPr>
            <a:r>
              <a:rPr lang="en-NZ" dirty="0">
                <a:solidFill>
                  <a:srgbClr val="0070C0"/>
                </a:solidFill>
              </a:rPr>
              <a:t>                                                                                       (Prices are </a:t>
            </a:r>
            <a:r>
              <a:rPr lang="en-NZ" dirty="0" err="1">
                <a:solidFill>
                  <a:srgbClr val="0070C0"/>
                </a:solidFill>
              </a:rPr>
              <a:t>gst</a:t>
            </a:r>
            <a:r>
              <a:rPr lang="en-NZ" dirty="0">
                <a:solidFill>
                  <a:srgbClr val="0070C0"/>
                </a:solidFill>
              </a:rPr>
              <a:t> exclusive) </a:t>
            </a:r>
          </a:p>
        </p:txBody>
      </p:sp>
      <p:sp>
        <p:nvSpPr>
          <p:cNvPr id="4" name="Footer Placeholder 3"/>
          <p:cNvSpPr>
            <a:spLocks noGrp="1"/>
          </p:cNvSpPr>
          <p:nvPr>
            <p:ph type="ftr" sz="quarter" idx="11"/>
          </p:nvPr>
        </p:nvSpPr>
        <p:spPr/>
        <p:txBody>
          <a:bodyPr/>
          <a:lstStyle/>
          <a:p>
            <a:pPr>
              <a:defRPr/>
            </a:pPr>
            <a:r>
              <a:rPr lang="en-US"/>
              <a:t>www.stepsweb.com</a:t>
            </a:r>
          </a:p>
        </p:txBody>
      </p:sp>
    </p:spTree>
    <p:extLst>
      <p:ext uri="{BB962C8B-B14F-4D97-AF65-F5344CB8AC3E}">
        <p14:creationId xmlns:p14="http://schemas.microsoft.com/office/powerpoint/2010/main" val="1309970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pPr algn="ctr"/>
            <a:r>
              <a:rPr lang="en-US" sz="4000" b="1" dirty="0">
                <a:solidFill>
                  <a:srgbClr val="7030A0"/>
                </a:solidFill>
                <a:effectLst>
                  <a:outerShdw blurRad="38100" dist="38100" dir="2700000" algn="tl">
                    <a:srgbClr val="000000">
                      <a:alpha val="43137"/>
                    </a:srgbClr>
                  </a:outerShdw>
                </a:effectLst>
              </a:rPr>
              <a:t>Many of the traditional approaches:</a:t>
            </a:r>
            <a:endParaRPr lang="en-NZ" sz="4000" b="1" dirty="0">
              <a:solidFill>
                <a:srgbClr val="7030A0"/>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p:txBody>
          <a:bodyPr>
            <a:normAutofit fontScale="92500" lnSpcReduction="20000"/>
          </a:bodyPr>
          <a:lstStyle/>
          <a:p>
            <a:pPr>
              <a:buNone/>
            </a:pPr>
            <a:endParaRPr lang="en-US" dirty="0"/>
          </a:p>
          <a:p>
            <a:pPr>
              <a:buFont typeface="Arial" panose="020B0604020202020204" pitchFamily="34" charset="0"/>
              <a:buChar char="•"/>
            </a:pPr>
            <a:r>
              <a:rPr lang="en-US" sz="2200" b="1" dirty="0"/>
              <a:t> </a:t>
            </a:r>
            <a:r>
              <a:rPr lang="en-US" sz="2400" b="1" dirty="0">
                <a:solidFill>
                  <a:srgbClr val="0070C0"/>
                </a:solidFill>
              </a:rPr>
              <a:t>Don’t cover all the bases</a:t>
            </a:r>
          </a:p>
          <a:p>
            <a:pPr>
              <a:buFont typeface="Arial" panose="020B0604020202020204" pitchFamily="34" charset="0"/>
              <a:buChar char="•"/>
            </a:pPr>
            <a:r>
              <a:rPr lang="en-US" sz="2400" b="1" dirty="0">
                <a:solidFill>
                  <a:srgbClr val="0070C0"/>
                </a:solidFill>
              </a:rPr>
              <a:t> Aren’t structured or multi-sensory enough</a:t>
            </a:r>
          </a:p>
          <a:p>
            <a:pPr>
              <a:buFont typeface="Arial" panose="020B0604020202020204" pitchFamily="34" charset="0"/>
              <a:buChar char="•"/>
            </a:pPr>
            <a:r>
              <a:rPr lang="en-US" sz="2400" b="1" dirty="0">
                <a:solidFill>
                  <a:srgbClr val="0070C0"/>
                </a:solidFill>
              </a:rPr>
              <a:t> Don’t provide enough reinforcement for dyslexic learners</a:t>
            </a:r>
          </a:p>
          <a:p>
            <a:pPr>
              <a:buFont typeface="Arial" panose="020B0604020202020204" pitchFamily="34" charset="0"/>
              <a:buChar char="•"/>
            </a:pPr>
            <a:r>
              <a:rPr lang="en-US" sz="2400" b="1" dirty="0">
                <a:solidFill>
                  <a:srgbClr val="0070C0"/>
                </a:solidFill>
              </a:rPr>
              <a:t> Don’t enable every learner to work at his/her own level and</a:t>
            </a:r>
            <a:br>
              <a:rPr lang="en-US" sz="2400" b="1" dirty="0">
                <a:solidFill>
                  <a:srgbClr val="0070C0"/>
                </a:solidFill>
              </a:rPr>
            </a:br>
            <a:r>
              <a:rPr lang="en-US" sz="2400" b="1" dirty="0">
                <a:solidFill>
                  <a:srgbClr val="0070C0"/>
                </a:solidFill>
              </a:rPr>
              <a:t> speed</a:t>
            </a:r>
          </a:p>
          <a:p>
            <a:pPr>
              <a:buFont typeface="Arial" panose="020B0604020202020204" pitchFamily="34" charset="0"/>
              <a:buChar char="•"/>
            </a:pPr>
            <a:r>
              <a:rPr lang="en-US" sz="2400" b="1" dirty="0">
                <a:solidFill>
                  <a:srgbClr val="0070C0"/>
                </a:solidFill>
              </a:rPr>
              <a:t> Don’t provide a consistent progression throughout the school</a:t>
            </a:r>
          </a:p>
          <a:p>
            <a:pPr>
              <a:buFont typeface="Arial" panose="020B0604020202020204" pitchFamily="34" charset="0"/>
              <a:buChar char="•"/>
            </a:pPr>
            <a:r>
              <a:rPr lang="en-US" sz="2400" b="1" dirty="0">
                <a:solidFill>
                  <a:srgbClr val="0070C0"/>
                </a:solidFill>
              </a:rPr>
              <a:t> Don’t utilize the benefits of technology</a:t>
            </a:r>
          </a:p>
          <a:p>
            <a:pPr>
              <a:buNone/>
            </a:pPr>
            <a:endParaRPr lang="en-US" dirty="0"/>
          </a:p>
          <a:p>
            <a:pPr>
              <a:buNone/>
            </a:pPr>
            <a:r>
              <a:rPr lang="en-US" b="1" dirty="0">
                <a:solidFill>
                  <a:srgbClr val="FF0000"/>
                </a:solidFill>
              </a:rPr>
              <a:t>                                         “Like putting petrol into a diesel engine”  </a:t>
            </a:r>
            <a:br>
              <a:rPr lang="en-US" b="1" dirty="0">
                <a:solidFill>
                  <a:srgbClr val="FF0000"/>
                </a:solidFill>
              </a:rPr>
            </a:br>
            <a:r>
              <a:rPr lang="en-US" b="1" dirty="0">
                <a:solidFill>
                  <a:srgbClr val="FF0000"/>
                </a:solidFill>
              </a:rPr>
              <a:t>                                                                                              </a:t>
            </a:r>
            <a:r>
              <a:rPr lang="en-US" sz="1700" i="1" dirty="0"/>
              <a:t>Laughton King</a:t>
            </a:r>
            <a:endParaRPr lang="en-NZ" sz="1700" i="1" dirty="0"/>
          </a:p>
        </p:txBody>
      </p:sp>
      <p:sp>
        <p:nvSpPr>
          <p:cNvPr id="5" name="Footer Placeholder 4"/>
          <p:cNvSpPr>
            <a:spLocks noGrp="1"/>
          </p:cNvSpPr>
          <p:nvPr>
            <p:ph type="ftr" sz="quarter" idx="11"/>
          </p:nvPr>
        </p:nvSpPr>
        <p:spPr/>
        <p:txBody>
          <a:bodyPr/>
          <a:lstStyle/>
          <a:p>
            <a:pPr>
              <a:defRPr/>
            </a:pPr>
            <a:r>
              <a:rPr lang="en-US"/>
              <a:t>www.stepsweb.com</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361" y="5289071"/>
            <a:ext cx="1060797" cy="132805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pPr algn="ctr"/>
            <a:r>
              <a:rPr lang="en-NZ" b="1" dirty="0">
                <a:solidFill>
                  <a:srgbClr val="7030A0"/>
                </a:solidFill>
                <a:effectLst>
                  <a:outerShdw blurRad="38100" dist="38100" dir="2700000" algn="tl">
                    <a:srgbClr val="000000">
                      <a:alpha val="43137"/>
                    </a:srgbClr>
                  </a:outerShdw>
                </a:effectLst>
              </a:rPr>
              <a:t>Memory implications</a:t>
            </a:r>
          </a:p>
        </p:txBody>
      </p:sp>
      <p:sp>
        <p:nvSpPr>
          <p:cNvPr id="2" name="Content Placeholder 1"/>
          <p:cNvSpPr>
            <a:spLocks noGrp="1"/>
          </p:cNvSpPr>
          <p:nvPr>
            <p:ph idx="1"/>
          </p:nvPr>
        </p:nvSpPr>
        <p:spPr/>
        <p:txBody>
          <a:bodyPr>
            <a:normAutofit/>
          </a:bodyPr>
          <a:lstStyle/>
          <a:p>
            <a:pPr>
              <a:buNone/>
            </a:pPr>
            <a:r>
              <a:rPr lang="en-NZ" sz="3200" b="1" dirty="0">
                <a:solidFill>
                  <a:srgbClr val="0070C0"/>
                </a:solidFill>
              </a:rPr>
              <a:t>Research shows:</a:t>
            </a:r>
          </a:p>
          <a:p>
            <a:pPr>
              <a:buNone/>
            </a:pPr>
            <a:r>
              <a:rPr lang="en-NZ" sz="3200" dirty="0">
                <a:solidFill>
                  <a:srgbClr val="0070C0"/>
                </a:solidFill>
              </a:rPr>
              <a:t>An ‘average’ reader needs only 4-10 exposures to a word to fix it into long-term memory</a:t>
            </a:r>
          </a:p>
          <a:p>
            <a:pPr>
              <a:buNone/>
            </a:pPr>
            <a:endParaRPr lang="en-NZ" sz="3200" dirty="0">
              <a:solidFill>
                <a:srgbClr val="0070C0"/>
              </a:solidFill>
            </a:endParaRPr>
          </a:p>
          <a:p>
            <a:pPr>
              <a:buNone/>
            </a:pPr>
            <a:r>
              <a:rPr lang="en-NZ" sz="3200" dirty="0">
                <a:solidFill>
                  <a:srgbClr val="0070C0"/>
                </a:solidFill>
              </a:rPr>
              <a:t>A dyslexic learner may need 500 – 1300 exposures!</a:t>
            </a:r>
          </a:p>
        </p:txBody>
      </p:sp>
      <p:sp>
        <p:nvSpPr>
          <p:cNvPr id="5" name="Footer Placeholder 4"/>
          <p:cNvSpPr>
            <a:spLocks noGrp="1"/>
          </p:cNvSpPr>
          <p:nvPr>
            <p:ph type="ftr" sz="quarter" idx="11"/>
          </p:nvPr>
        </p:nvSpPr>
        <p:spPr/>
        <p:txBody>
          <a:bodyPr/>
          <a:lstStyle/>
          <a:p>
            <a:pPr>
              <a:defRPr/>
            </a:pPr>
            <a:r>
              <a:rPr lang="en-US"/>
              <a:t>www.stepsweb.com</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361" y="5289071"/>
            <a:ext cx="1060797" cy="13280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pPr algn="ctr"/>
            <a:r>
              <a:rPr lang="en-NZ" sz="4000" b="1" dirty="0">
                <a:solidFill>
                  <a:srgbClr val="7030A0"/>
                </a:solidFill>
                <a:effectLst>
                  <a:outerShdw blurRad="38100" dist="38100" dir="2700000" algn="tl">
                    <a:srgbClr val="000000">
                      <a:alpha val="43137"/>
                    </a:srgbClr>
                  </a:outerShdw>
                </a:effectLst>
              </a:rPr>
              <a:t>The Steps Programme</a:t>
            </a:r>
            <a:endParaRPr lang="en-NZ" sz="2800" b="1" dirty="0">
              <a:solidFill>
                <a:srgbClr val="7030A0"/>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p:txBody>
          <a:bodyPr>
            <a:normAutofit fontScale="70000" lnSpcReduction="20000"/>
          </a:bodyPr>
          <a:lstStyle/>
          <a:p>
            <a:pPr>
              <a:lnSpc>
                <a:spcPct val="200000"/>
              </a:lnSpc>
            </a:pPr>
            <a:r>
              <a:rPr lang="en-NZ" sz="2400" b="1" dirty="0">
                <a:solidFill>
                  <a:srgbClr val="0070C0"/>
                </a:solidFill>
              </a:rPr>
              <a:t>Literacy progression for the whole school</a:t>
            </a:r>
          </a:p>
          <a:p>
            <a:pPr>
              <a:lnSpc>
                <a:spcPct val="200000"/>
              </a:lnSpc>
            </a:pPr>
            <a:r>
              <a:rPr lang="en-NZ" sz="2400" b="1" dirty="0">
                <a:solidFill>
                  <a:srgbClr val="0070C0"/>
                </a:solidFill>
              </a:rPr>
              <a:t>Full range of supporting resources for mainstream or remedial learners</a:t>
            </a:r>
          </a:p>
          <a:p>
            <a:pPr>
              <a:lnSpc>
                <a:spcPct val="200000"/>
              </a:lnSpc>
            </a:pPr>
            <a:r>
              <a:rPr lang="en-NZ" sz="2400" b="1" dirty="0">
                <a:solidFill>
                  <a:srgbClr val="0070C0"/>
                </a:solidFill>
              </a:rPr>
              <a:t>A specialist approach which can be used by non-specialists</a:t>
            </a:r>
          </a:p>
          <a:p>
            <a:pPr marL="0" indent="0">
              <a:lnSpc>
                <a:spcPct val="200000"/>
              </a:lnSpc>
              <a:buNone/>
            </a:pPr>
            <a:r>
              <a:rPr lang="en-NZ" sz="2400" b="1" dirty="0">
                <a:solidFill>
                  <a:srgbClr val="0070C0"/>
                </a:solidFill>
              </a:rPr>
              <a:t>  Supplementary materials and wordlists in English and Māori</a:t>
            </a:r>
          </a:p>
          <a:p>
            <a:pPr marL="0" indent="0">
              <a:lnSpc>
                <a:spcPct val="200000"/>
              </a:lnSpc>
              <a:buNone/>
            </a:pPr>
            <a:r>
              <a:rPr lang="en-NZ" sz="2400" b="1" dirty="0">
                <a:solidFill>
                  <a:srgbClr val="0070C0"/>
                </a:solidFill>
              </a:rPr>
              <a:t>  Full teacher facilities</a:t>
            </a:r>
          </a:p>
          <a:p>
            <a:pPr>
              <a:lnSpc>
                <a:spcPct val="200000"/>
              </a:lnSpc>
            </a:pPr>
            <a:r>
              <a:rPr lang="en-NZ" sz="2400" b="1" dirty="0">
                <a:solidFill>
                  <a:srgbClr val="0070C0"/>
                </a:solidFill>
              </a:rPr>
              <a:t>Adaptive, fully customizable, research-based     -   and highly effective!</a:t>
            </a:r>
          </a:p>
        </p:txBody>
      </p:sp>
      <p:sp>
        <p:nvSpPr>
          <p:cNvPr id="6" name="Footer Placeholder 5"/>
          <p:cNvSpPr>
            <a:spLocks noGrp="1"/>
          </p:cNvSpPr>
          <p:nvPr>
            <p:ph type="ftr" sz="quarter" idx="11"/>
          </p:nvPr>
        </p:nvSpPr>
        <p:spPr/>
        <p:txBody>
          <a:bodyPr/>
          <a:lstStyle/>
          <a:p>
            <a:pPr>
              <a:defRPr/>
            </a:pPr>
            <a:r>
              <a:rPr lang="en-US"/>
              <a:t>www.stepsweb.com</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6361" y="5289071"/>
            <a:ext cx="1060797" cy="1328058"/>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6116" y="562806"/>
            <a:ext cx="1310643" cy="97993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714202"/>
          </a:xfrm>
        </p:spPr>
        <p:txBody>
          <a:bodyPr anchor="ctr"/>
          <a:lstStyle/>
          <a:p>
            <a:pPr algn="ctr"/>
            <a:r>
              <a:rPr lang="en-NZ" sz="4000" b="1" dirty="0">
                <a:solidFill>
                  <a:srgbClr val="7030A0"/>
                </a:solidFill>
                <a:effectLst>
                  <a:outerShdw blurRad="38100" dist="38100" dir="2700000" algn="tl">
                    <a:srgbClr val="000000">
                      <a:alpha val="43137"/>
                    </a:srgbClr>
                  </a:outerShdw>
                </a:effectLst>
              </a:rPr>
              <a:t>School Trial – 20 weeks</a:t>
            </a:r>
            <a:br>
              <a:rPr lang="en-NZ" dirty="0"/>
            </a:br>
            <a:r>
              <a:rPr lang="en-NZ" sz="2200" b="1" dirty="0">
                <a:solidFill>
                  <a:srgbClr val="0070C0"/>
                </a:solidFill>
              </a:rPr>
              <a:t>4 x 40 mins per week, groups taught by teacher aides</a:t>
            </a:r>
          </a:p>
        </p:txBody>
      </p:sp>
      <p:graphicFrame>
        <p:nvGraphicFramePr>
          <p:cNvPr id="4" name="Content Placeholder 3"/>
          <p:cNvGraphicFramePr>
            <a:graphicFrameLocks noGrp="1"/>
          </p:cNvGraphicFramePr>
          <p:nvPr>
            <p:ph idx="1"/>
          </p:nvPr>
        </p:nvGraphicFramePr>
        <p:xfrm>
          <a:off x="467544" y="1916832"/>
          <a:ext cx="8229600" cy="313944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tblGrid>
              <a:tr h="914400">
                <a:tc>
                  <a:txBody>
                    <a:bodyPr/>
                    <a:lstStyle/>
                    <a:p>
                      <a:r>
                        <a:rPr lang="en-NZ" dirty="0"/>
                        <a:t>Year</a:t>
                      </a:r>
                      <a:r>
                        <a:rPr lang="en-NZ" baseline="0" dirty="0"/>
                        <a:t> </a:t>
                      </a:r>
                    </a:p>
                    <a:p>
                      <a:r>
                        <a:rPr lang="en-NZ" baseline="0" dirty="0"/>
                        <a:t>Group</a:t>
                      </a:r>
                      <a:endParaRPr lang="en-NZ" dirty="0"/>
                    </a:p>
                  </a:txBody>
                  <a:tcPr/>
                </a:tc>
                <a:tc>
                  <a:txBody>
                    <a:bodyPr/>
                    <a:lstStyle/>
                    <a:p>
                      <a:r>
                        <a:rPr lang="en-NZ" dirty="0"/>
                        <a:t>No of Learners</a:t>
                      </a:r>
                    </a:p>
                  </a:txBody>
                  <a:tcPr/>
                </a:tc>
                <a:tc>
                  <a:txBody>
                    <a:bodyPr/>
                    <a:lstStyle/>
                    <a:p>
                      <a:r>
                        <a:rPr lang="en-NZ" dirty="0"/>
                        <a:t>Average Reading Gain</a:t>
                      </a:r>
                    </a:p>
                  </a:txBody>
                  <a:tcPr/>
                </a:tc>
                <a:tc>
                  <a:txBody>
                    <a:bodyPr/>
                    <a:lstStyle/>
                    <a:p>
                      <a:r>
                        <a:rPr lang="en-NZ" dirty="0"/>
                        <a:t>Average Spelling Gain</a:t>
                      </a:r>
                    </a:p>
                  </a:txBody>
                  <a:tcPr/>
                </a:tc>
                <a:tc>
                  <a:txBody>
                    <a:bodyPr/>
                    <a:lstStyle/>
                    <a:p>
                      <a:r>
                        <a:rPr lang="en-NZ" dirty="0"/>
                        <a:t>Verbal</a:t>
                      </a:r>
                      <a:r>
                        <a:rPr lang="en-NZ" baseline="0" dirty="0"/>
                        <a:t> Reasoning Gain</a:t>
                      </a:r>
                      <a:endParaRPr lang="en-NZ" dirty="0"/>
                    </a:p>
                  </a:txBody>
                  <a:tcPr/>
                </a:tc>
                <a:tc>
                  <a:txBody>
                    <a:bodyPr/>
                    <a:lstStyle/>
                    <a:p>
                      <a:r>
                        <a:rPr lang="en-NZ" dirty="0"/>
                        <a:t>Non-Verbal </a:t>
                      </a:r>
                    </a:p>
                    <a:p>
                      <a:r>
                        <a:rPr lang="en-NZ" dirty="0"/>
                        <a:t>Reasoning</a:t>
                      </a:r>
                    </a:p>
                  </a:txBody>
                  <a:tcPr/>
                </a:tc>
                <a:extLst>
                  <a:ext uri="{0D108BD9-81ED-4DB2-BD59-A6C34878D82A}">
                    <a16:rowId xmlns:a16="http://schemas.microsoft.com/office/drawing/2014/main" val="10000"/>
                  </a:ext>
                </a:extLst>
              </a:tr>
              <a:tr h="370840">
                <a:tc>
                  <a:txBody>
                    <a:bodyPr/>
                    <a:lstStyle/>
                    <a:p>
                      <a:r>
                        <a:rPr lang="en-NZ" dirty="0"/>
                        <a:t>Year</a:t>
                      </a:r>
                      <a:r>
                        <a:rPr lang="en-NZ" baseline="0" dirty="0"/>
                        <a:t> 6</a:t>
                      </a:r>
                      <a:endParaRPr lang="en-NZ" dirty="0"/>
                    </a:p>
                  </a:txBody>
                  <a:tcPr/>
                </a:tc>
                <a:tc>
                  <a:txBody>
                    <a:bodyPr/>
                    <a:lstStyle/>
                    <a:p>
                      <a:r>
                        <a:rPr lang="en-NZ" dirty="0"/>
                        <a:t>9</a:t>
                      </a:r>
                    </a:p>
                  </a:txBody>
                  <a:tcPr/>
                </a:tc>
                <a:tc>
                  <a:txBody>
                    <a:bodyPr/>
                    <a:lstStyle/>
                    <a:p>
                      <a:r>
                        <a:rPr lang="en-NZ" dirty="0"/>
                        <a:t>17 mths</a:t>
                      </a:r>
                    </a:p>
                  </a:txBody>
                  <a:tcPr/>
                </a:tc>
                <a:tc>
                  <a:txBody>
                    <a:bodyPr/>
                    <a:lstStyle/>
                    <a:p>
                      <a:r>
                        <a:rPr lang="en-NZ" dirty="0"/>
                        <a:t>10 mths</a:t>
                      </a:r>
                    </a:p>
                  </a:txBody>
                  <a:tcPr/>
                </a:tc>
                <a:tc>
                  <a:txBody>
                    <a:bodyPr/>
                    <a:lstStyle/>
                    <a:p>
                      <a:r>
                        <a:rPr lang="en-NZ" dirty="0"/>
                        <a:t>24 mths</a:t>
                      </a:r>
                    </a:p>
                  </a:txBody>
                  <a:tcPr/>
                </a:tc>
                <a:tc>
                  <a:txBody>
                    <a:bodyPr/>
                    <a:lstStyle/>
                    <a:p>
                      <a:r>
                        <a:rPr lang="en-NZ" dirty="0"/>
                        <a:t>15</a:t>
                      </a:r>
                      <a:r>
                        <a:rPr lang="en-NZ" baseline="0" dirty="0"/>
                        <a:t> mths</a:t>
                      </a:r>
                      <a:endParaRPr lang="en-NZ" dirty="0"/>
                    </a:p>
                  </a:txBody>
                  <a:tcPr/>
                </a:tc>
                <a:extLst>
                  <a:ext uri="{0D108BD9-81ED-4DB2-BD59-A6C34878D82A}">
                    <a16:rowId xmlns:a16="http://schemas.microsoft.com/office/drawing/2014/main" val="10001"/>
                  </a:ext>
                </a:extLst>
              </a:tr>
              <a:tr h="370840">
                <a:tc>
                  <a:txBody>
                    <a:bodyPr/>
                    <a:lstStyle/>
                    <a:p>
                      <a:r>
                        <a:rPr lang="en-NZ" dirty="0"/>
                        <a:t>Year 5</a:t>
                      </a:r>
                    </a:p>
                  </a:txBody>
                  <a:tcPr/>
                </a:tc>
                <a:tc>
                  <a:txBody>
                    <a:bodyPr/>
                    <a:lstStyle/>
                    <a:p>
                      <a:r>
                        <a:rPr lang="en-NZ" dirty="0"/>
                        <a:t>10</a:t>
                      </a:r>
                    </a:p>
                  </a:txBody>
                  <a:tcPr/>
                </a:tc>
                <a:tc>
                  <a:txBody>
                    <a:bodyPr/>
                    <a:lstStyle/>
                    <a:p>
                      <a:r>
                        <a:rPr lang="en-NZ" dirty="0"/>
                        <a:t>12 mths</a:t>
                      </a:r>
                    </a:p>
                  </a:txBody>
                  <a:tcPr/>
                </a:tc>
                <a:tc>
                  <a:txBody>
                    <a:bodyPr/>
                    <a:lstStyle/>
                    <a:p>
                      <a:r>
                        <a:rPr lang="en-NZ" dirty="0"/>
                        <a:t>13 mths</a:t>
                      </a:r>
                    </a:p>
                  </a:txBody>
                  <a:tcPr/>
                </a:tc>
                <a:tc>
                  <a:txBody>
                    <a:bodyPr/>
                    <a:lstStyle/>
                    <a:p>
                      <a:r>
                        <a:rPr lang="en-NZ" dirty="0"/>
                        <a:t>26 mths</a:t>
                      </a:r>
                    </a:p>
                  </a:txBody>
                  <a:tcPr/>
                </a:tc>
                <a:tc>
                  <a:txBody>
                    <a:bodyPr/>
                    <a:lstStyle/>
                    <a:p>
                      <a:r>
                        <a:rPr lang="en-NZ" dirty="0"/>
                        <a:t>27 mths</a:t>
                      </a:r>
                    </a:p>
                  </a:txBody>
                  <a:tcPr/>
                </a:tc>
                <a:extLst>
                  <a:ext uri="{0D108BD9-81ED-4DB2-BD59-A6C34878D82A}">
                    <a16:rowId xmlns:a16="http://schemas.microsoft.com/office/drawing/2014/main" val="10002"/>
                  </a:ext>
                </a:extLst>
              </a:tr>
              <a:tr h="370840">
                <a:tc>
                  <a:txBody>
                    <a:bodyPr/>
                    <a:lstStyle/>
                    <a:p>
                      <a:r>
                        <a:rPr lang="en-NZ" dirty="0"/>
                        <a:t>Year 4</a:t>
                      </a:r>
                    </a:p>
                  </a:txBody>
                  <a:tcPr/>
                </a:tc>
                <a:tc>
                  <a:txBody>
                    <a:bodyPr/>
                    <a:lstStyle/>
                    <a:p>
                      <a:r>
                        <a:rPr lang="en-NZ" dirty="0"/>
                        <a:t>10</a:t>
                      </a:r>
                    </a:p>
                  </a:txBody>
                  <a:tcPr/>
                </a:tc>
                <a:tc>
                  <a:txBody>
                    <a:bodyPr/>
                    <a:lstStyle/>
                    <a:p>
                      <a:r>
                        <a:rPr lang="en-NZ" dirty="0"/>
                        <a:t>11 mths</a:t>
                      </a:r>
                    </a:p>
                  </a:txBody>
                  <a:tcPr/>
                </a:tc>
                <a:tc>
                  <a:txBody>
                    <a:bodyPr/>
                    <a:lstStyle/>
                    <a:p>
                      <a:r>
                        <a:rPr lang="en-NZ" dirty="0"/>
                        <a:t>14</a:t>
                      </a:r>
                      <a:r>
                        <a:rPr lang="en-NZ" baseline="0" dirty="0"/>
                        <a:t> mths</a:t>
                      </a:r>
                      <a:endParaRPr lang="en-NZ" dirty="0"/>
                    </a:p>
                  </a:txBody>
                  <a:tcPr/>
                </a:tc>
                <a:tc>
                  <a:txBody>
                    <a:bodyPr/>
                    <a:lstStyle/>
                    <a:p>
                      <a:r>
                        <a:rPr lang="en-NZ" dirty="0"/>
                        <a:t>22 mths</a:t>
                      </a:r>
                    </a:p>
                  </a:txBody>
                  <a:tcPr/>
                </a:tc>
                <a:tc>
                  <a:txBody>
                    <a:bodyPr/>
                    <a:lstStyle/>
                    <a:p>
                      <a:r>
                        <a:rPr lang="en-NZ" dirty="0"/>
                        <a:t>18 mths</a:t>
                      </a:r>
                    </a:p>
                  </a:txBody>
                  <a:tcPr/>
                </a:tc>
                <a:extLst>
                  <a:ext uri="{0D108BD9-81ED-4DB2-BD59-A6C34878D82A}">
                    <a16:rowId xmlns:a16="http://schemas.microsoft.com/office/drawing/2014/main" val="10003"/>
                  </a:ext>
                </a:extLst>
              </a:tr>
              <a:tr h="370840">
                <a:tc>
                  <a:txBody>
                    <a:bodyPr/>
                    <a:lstStyle/>
                    <a:p>
                      <a:r>
                        <a:rPr lang="en-NZ" dirty="0"/>
                        <a:t>Year 3</a:t>
                      </a:r>
                    </a:p>
                  </a:txBody>
                  <a:tcPr/>
                </a:tc>
                <a:tc>
                  <a:txBody>
                    <a:bodyPr/>
                    <a:lstStyle/>
                    <a:p>
                      <a:r>
                        <a:rPr lang="en-NZ" dirty="0"/>
                        <a:t>6</a:t>
                      </a:r>
                    </a:p>
                  </a:txBody>
                  <a:tcPr/>
                </a:tc>
                <a:tc>
                  <a:txBody>
                    <a:bodyPr/>
                    <a:lstStyle/>
                    <a:p>
                      <a:r>
                        <a:rPr lang="en-NZ" dirty="0"/>
                        <a:t>NA</a:t>
                      </a:r>
                    </a:p>
                  </a:txBody>
                  <a:tcPr/>
                </a:tc>
                <a:tc>
                  <a:txBody>
                    <a:bodyPr/>
                    <a:lstStyle/>
                    <a:p>
                      <a:r>
                        <a:rPr lang="en-NZ" dirty="0"/>
                        <a:t>15 mths</a:t>
                      </a:r>
                    </a:p>
                  </a:txBody>
                  <a:tcPr/>
                </a:tc>
                <a:tc>
                  <a:txBody>
                    <a:bodyPr/>
                    <a:lstStyle/>
                    <a:p>
                      <a:r>
                        <a:rPr lang="en-NZ" dirty="0"/>
                        <a:t>16 mths</a:t>
                      </a:r>
                    </a:p>
                  </a:txBody>
                  <a:tcPr/>
                </a:tc>
                <a:tc>
                  <a:txBody>
                    <a:bodyPr/>
                    <a:lstStyle/>
                    <a:p>
                      <a:r>
                        <a:rPr lang="en-NZ" dirty="0"/>
                        <a:t>17 mths</a:t>
                      </a:r>
                    </a:p>
                  </a:txBody>
                  <a:tcPr/>
                </a:tc>
                <a:extLst>
                  <a:ext uri="{0D108BD9-81ED-4DB2-BD59-A6C34878D82A}">
                    <a16:rowId xmlns:a16="http://schemas.microsoft.com/office/drawing/2014/main" val="10004"/>
                  </a:ext>
                </a:extLst>
              </a:tr>
              <a:tr h="370840">
                <a:tc>
                  <a:txBody>
                    <a:bodyPr/>
                    <a:lstStyle/>
                    <a:p>
                      <a:r>
                        <a:rPr lang="en-NZ" dirty="0"/>
                        <a:t>Year 2</a:t>
                      </a:r>
                    </a:p>
                  </a:txBody>
                  <a:tcPr/>
                </a:tc>
                <a:tc>
                  <a:txBody>
                    <a:bodyPr/>
                    <a:lstStyle/>
                    <a:p>
                      <a:r>
                        <a:rPr lang="en-NZ" dirty="0"/>
                        <a:t>7</a:t>
                      </a:r>
                    </a:p>
                  </a:txBody>
                  <a:tcPr/>
                </a:tc>
                <a:tc>
                  <a:txBody>
                    <a:bodyPr/>
                    <a:lstStyle/>
                    <a:p>
                      <a:r>
                        <a:rPr lang="en-NZ" dirty="0"/>
                        <a:t>NA</a:t>
                      </a:r>
                    </a:p>
                  </a:txBody>
                  <a:tcPr/>
                </a:tc>
                <a:tc>
                  <a:txBody>
                    <a:bodyPr/>
                    <a:lstStyle/>
                    <a:p>
                      <a:r>
                        <a:rPr lang="en-NZ" dirty="0"/>
                        <a:t>14 mths</a:t>
                      </a:r>
                    </a:p>
                  </a:txBody>
                  <a:tcPr/>
                </a:tc>
                <a:tc>
                  <a:txBody>
                    <a:bodyPr/>
                    <a:lstStyle/>
                    <a:p>
                      <a:r>
                        <a:rPr lang="en-NZ" dirty="0"/>
                        <a:t>13 mths</a:t>
                      </a:r>
                    </a:p>
                  </a:txBody>
                  <a:tcPr/>
                </a:tc>
                <a:tc>
                  <a:txBody>
                    <a:bodyPr/>
                    <a:lstStyle/>
                    <a:p>
                      <a:r>
                        <a:rPr lang="en-NZ" dirty="0"/>
                        <a:t>12 mths</a:t>
                      </a:r>
                    </a:p>
                  </a:txBody>
                  <a:tcPr/>
                </a:tc>
                <a:extLst>
                  <a:ext uri="{0D108BD9-81ED-4DB2-BD59-A6C34878D82A}">
                    <a16:rowId xmlns:a16="http://schemas.microsoft.com/office/drawing/2014/main" val="10005"/>
                  </a:ext>
                </a:extLst>
              </a:tr>
              <a:tr h="370840">
                <a:tc>
                  <a:txBody>
                    <a:bodyPr/>
                    <a:lstStyle/>
                    <a:p>
                      <a:r>
                        <a:rPr lang="en-NZ" dirty="0"/>
                        <a:t>All</a:t>
                      </a:r>
                    </a:p>
                  </a:txBody>
                  <a:tcPr/>
                </a:tc>
                <a:tc>
                  <a:txBody>
                    <a:bodyPr/>
                    <a:lstStyle/>
                    <a:p>
                      <a:r>
                        <a:rPr lang="en-NZ" dirty="0"/>
                        <a:t>42</a:t>
                      </a:r>
                    </a:p>
                  </a:txBody>
                  <a:tcPr/>
                </a:tc>
                <a:tc>
                  <a:txBody>
                    <a:bodyPr/>
                    <a:lstStyle/>
                    <a:p>
                      <a:r>
                        <a:rPr lang="en-NZ" dirty="0"/>
                        <a:t>13 mths</a:t>
                      </a:r>
                    </a:p>
                  </a:txBody>
                  <a:tcPr/>
                </a:tc>
                <a:tc>
                  <a:txBody>
                    <a:bodyPr/>
                    <a:lstStyle/>
                    <a:p>
                      <a:r>
                        <a:rPr lang="en-NZ" dirty="0"/>
                        <a:t>13 mths</a:t>
                      </a:r>
                    </a:p>
                  </a:txBody>
                  <a:tcPr/>
                </a:tc>
                <a:tc>
                  <a:txBody>
                    <a:bodyPr/>
                    <a:lstStyle/>
                    <a:p>
                      <a:r>
                        <a:rPr lang="en-NZ" dirty="0"/>
                        <a:t>21 mths</a:t>
                      </a:r>
                    </a:p>
                  </a:txBody>
                  <a:tcPr/>
                </a:tc>
                <a:tc>
                  <a:txBody>
                    <a:bodyPr/>
                    <a:lstStyle/>
                    <a:p>
                      <a:r>
                        <a:rPr lang="en-NZ" dirty="0"/>
                        <a:t>18 mths</a:t>
                      </a:r>
                    </a:p>
                  </a:txBody>
                  <a:tcPr/>
                </a:tc>
                <a:extLst>
                  <a:ext uri="{0D108BD9-81ED-4DB2-BD59-A6C34878D82A}">
                    <a16:rowId xmlns:a16="http://schemas.microsoft.com/office/drawing/2014/main" val="10006"/>
                  </a:ext>
                </a:extLst>
              </a:tr>
            </a:tbl>
          </a:graphicData>
        </a:graphic>
      </p:graphicFrame>
      <p:pic>
        <p:nvPicPr>
          <p:cNvPr id="5" name="Picture 4" descr="Steps2_logo.png"/>
          <p:cNvPicPr>
            <a:picLocks noChangeAspect="1"/>
          </p:cNvPicPr>
          <p:nvPr/>
        </p:nvPicPr>
        <p:blipFill>
          <a:blip r:embed="rId2" cstate="print"/>
          <a:stretch>
            <a:fillRect/>
          </a:stretch>
        </p:blipFill>
        <p:spPr>
          <a:xfrm>
            <a:off x="7236296" y="260648"/>
            <a:ext cx="1448453" cy="1068531"/>
          </a:xfrm>
          <a:prstGeom prst="rect">
            <a:avLst/>
          </a:prstGeom>
        </p:spPr>
      </p:pic>
      <p:sp>
        <p:nvSpPr>
          <p:cNvPr id="6" name="TextBox 5"/>
          <p:cNvSpPr txBox="1"/>
          <p:nvPr/>
        </p:nvSpPr>
        <p:spPr>
          <a:xfrm>
            <a:off x="1547664" y="5301208"/>
            <a:ext cx="7128792" cy="923330"/>
          </a:xfrm>
          <a:prstGeom prst="rect">
            <a:avLst/>
          </a:prstGeom>
          <a:noFill/>
        </p:spPr>
        <p:txBody>
          <a:bodyPr wrap="square" rtlCol="0">
            <a:spAutoFit/>
          </a:bodyPr>
          <a:lstStyle/>
          <a:p>
            <a:r>
              <a:rPr lang="en-US" dirty="0"/>
              <a:t>Note:  All of these pupils were below the 20</a:t>
            </a:r>
            <a:r>
              <a:rPr lang="en-US" baseline="30000" dirty="0"/>
              <a:t>th</a:t>
            </a:r>
            <a:r>
              <a:rPr lang="en-US" dirty="0"/>
              <a:t> percentile for everything.  They had all done Reading Recovery and failed to make progress.</a:t>
            </a:r>
          </a:p>
          <a:p>
            <a:r>
              <a:rPr lang="en-US" dirty="0"/>
              <a:t>                                                                    </a:t>
            </a:r>
            <a:r>
              <a:rPr lang="en-US" i="1" dirty="0"/>
              <a:t>Whangaparoa Primary School, 2011</a:t>
            </a:r>
            <a:endParaRPr lang="en-NZ" i="1" dirty="0"/>
          </a:p>
        </p:txBody>
      </p:sp>
      <p:sp>
        <p:nvSpPr>
          <p:cNvPr id="2" name="Footer Placeholder 1"/>
          <p:cNvSpPr>
            <a:spLocks noGrp="1"/>
          </p:cNvSpPr>
          <p:nvPr>
            <p:ph type="ftr" sz="quarter" idx="11"/>
          </p:nvPr>
        </p:nvSpPr>
        <p:spPr/>
        <p:txBody>
          <a:bodyPr/>
          <a:lstStyle/>
          <a:p>
            <a:pPr>
              <a:defRPr/>
            </a:pPr>
            <a:r>
              <a:rPr lang="en-US"/>
              <a:t>www.stepsweb.com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winter\share\Ros\LASS Junior.png"/>
          <p:cNvPicPr>
            <a:picLocks noChangeAspect="1" noChangeArrowheads="1"/>
          </p:cNvPicPr>
          <p:nvPr/>
        </p:nvPicPr>
        <p:blipFill>
          <a:blip r:embed="rId2" cstate="print"/>
          <a:srcRect t="9778"/>
          <a:stretch>
            <a:fillRect/>
          </a:stretch>
        </p:blipFill>
        <p:spPr bwMode="auto">
          <a:xfrm>
            <a:off x="0" y="1556792"/>
            <a:ext cx="9144000" cy="5301208"/>
          </a:xfrm>
          <a:prstGeom prst="rect">
            <a:avLst/>
          </a:prstGeom>
          <a:noFill/>
        </p:spPr>
      </p:pic>
      <p:sp>
        <p:nvSpPr>
          <p:cNvPr id="2" name="Title 1"/>
          <p:cNvSpPr>
            <a:spLocks noGrp="1"/>
          </p:cNvSpPr>
          <p:nvPr>
            <p:ph type="title"/>
          </p:nvPr>
        </p:nvSpPr>
        <p:spPr>
          <a:xfrm>
            <a:off x="539552" y="332656"/>
            <a:ext cx="8229600" cy="1143000"/>
          </a:xfrm>
        </p:spPr>
        <p:txBody>
          <a:bodyPr>
            <a:normAutofit/>
          </a:bodyPr>
          <a:lstStyle/>
          <a:p>
            <a:pPr algn="ctr"/>
            <a:r>
              <a:rPr lang="en-NZ" b="1" dirty="0">
                <a:solidFill>
                  <a:srgbClr val="7030A0"/>
                </a:solidFill>
                <a:effectLst>
                  <a:outerShdw blurRad="38100" dist="38100" dir="2700000" algn="tl">
                    <a:srgbClr val="000000">
                      <a:alpha val="43137"/>
                    </a:srgbClr>
                  </a:outerShdw>
                </a:effectLst>
              </a:rPr>
              <a:t>School Trial – Year 5 pupil</a:t>
            </a:r>
            <a:br>
              <a:rPr lang="en-NZ" dirty="0">
                <a:solidFill>
                  <a:srgbClr val="0070C0"/>
                </a:solidFill>
              </a:rPr>
            </a:br>
            <a:r>
              <a:rPr lang="en-NZ" sz="2700" b="1" i="1" dirty="0">
                <a:solidFill>
                  <a:srgbClr val="0070C0"/>
                </a:solidFill>
              </a:rPr>
              <a:t>From previous study</a:t>
            </a:r>
          </a:p>
        </p:txBody>
      </p:sp>
      <p:sp>
        <p:nvSpPr>
          <p:cNvPr id="3" name="Footer Placeholder 2"/>
          <p:cNvSpPr>
            <a:spLocks noGrp="1"/>
          </p:cNvSpPr>
          <p:nvPr>
            <p:ph type="ftr" sz="quarter" idx="11"/>
          </p:nvPr>
        </p:nvSpPr>
        <p:spPr/>
        <p:txBody>
          <a:bodyPr/>
          <a:lstStyle/>
          <a:p>
            <a:pPr>
              <a:defRPr/>
            </a:pPr>
            <a:r>
              <a:rPr lang="en-US"/>
              <a:t>www.stepsweb.com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NZ" b="1" dirty="0">
                <a:solidFill>
                  <a:srgbClr val="7030A0"/>
                </a:solidFill>
                <a:effectLst>
                  <a:outerShdw blurRad="38100" dist="38100" dir="2700000" algn="tl">
                    <a:srgbClr val="000000">
                      <a:alpha val="43137"/>
                    </a:srgbClr>
                  </a:outerShdw>
                </a:effectLst>
              </a:rPr>
              <a:t>School Trial – Year 2 pupil</a:t>
            </a:r>
            <a:br>
              <a:rPr lang="en-NZ" dirty="0">
                <a:solidFill>
                  <a:srgbClr val="0070C0"/>
                </a:solidFill>
              </a:rPr>
            </a:br>
            <a:r>
              <a:rPr lang="en-NZ" sz="2700" b="1" i="1" dirty="0">
                <a:solidFill>
                  <a:srgbClr val="0070C0"/>
                </a:solidFill>
              </a:rPr>
              <a:t>From same study</a:t>
            </a:r>
          </a:p>
        </p:txBody>
      </p:sp>
      <p:pic>
        <p:nvPicPr>
          <p:cNvPr id="72706" name="Picture 2" descr="\\winter\share\Ros\CoPS Assessment.png"/>
          <p:cNvPicPr>
            <a:picLocks noChangeAspect="1" noChangeArrowheads="1"/>
          </p:cNvPicPr>
          <p:nvPr/>
        </p:nvPicPr>
        <p:blipFill>
          <a:blip r:embed="rId2" cstate="print"/>
          <a:srcRect t="8448"/>
          <a:stretch>
            <a:fillRect/>
          </a:stretch>
        </p:blipFill>
        <p:spPr bwMode="auto">
          <a:xfrm>
            <a:off x="0" y="1583296"/>
            <a:ext cx="9144000" cy="5301208"/>
          </a:xfrm>
          <a:prstGeom prst="rect">
            <a:avLst/>
          </a:prstGeom>
          <a:noFill/>
        </p:spPr>
      </p:pic>
      <p:sp>
        <p:nvSpPr>
          <p:cNvPr id="3" name="Footer Placeholder 2"/>
          <p:cNvSpPr>
            <a:spLocks noGrp="1"/>
          </p:cNvSpPr>
          <p:nvPr>
            <p:ph type="ftr" sz="quarter" idx="11"/>
          </p:nvPr>
        </p:nvSpPr>
        <p:spPr/>
        <p:txBody>
          <a:bodyPr/>
          <a:lstStyle/>
          <a:p>
            <a:pPr>
              <a:defRPr/>
            </a:pPr>
            <a:r>
              <a:rPr lang="en-US"/>
              <a:t>www.stepsweb.com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755576" y="2060848"/>
            <a:ext cx="8229600" cy="4176464"/>
          </a:xfrm>
        </p:spPr>
        <p:txBody>
          <a:bodyPr>
            <a:normAutofit/>
          </a:bodyPr>
          <a:lstStyle/>
          <a:p>
            <a:r>
              <a:rPr lang="en-NZ" dirty="0"/>
              <a:t>As well as core reading and spelling skills, StepsWeb provides activities which develop key skills such as phonological awareness, memory and word recognition skills.  </a:t>
            </a:r>
          </a:p>
          <a:p>
            <a:r>
              <a:rPr lang="en-NZ" dirty="0"/>
              <a:t>StepsWeb covers high frequency words, phonic patterns, word families, spelling rules and patterns and key grammar points, such as plural rules, parts of speech.</a:t>
            </a:r>
          </a:p>
          <a:p>
            <a:r>
              <a:rPr lang="en-NZ" dirty="0"/>
              <a:t>StepsWeb has a strong emphasis on language development </a:t>
            </a:r>
            <a:br>
              <a:rPr lang="en-NZ" dirty="0"/>
            </a:br>
            <a:r>
              <a:rPr lang="en-NZ" dirty="0"/>
              <a:t>and therefore also develops comprehension, vocabulary</a:t>
            </a:r>
            <a:br>
              <a:rPr lang="en-NZ" dirty="0"/>
            </a:br>
            <a:r>
              <a:rPr lang="en-NZ" dirty="0"/>
              <a:t>and verbal reasoning.</a:t>
            </a:r>
          </a:p>
          <a:p>
            <a:endParaRPr lang="en-NZ" dirty="0"/>
          </a:p>
          <a:p>
            <a:r>
              <a:rPr lang="en-NZ" b="1" dirty="0">
                <a:solidFill>
                  <a:srgbClr val="FF0000"/>
                </a:solidFill>
              </a:rPr>
              <a:t>However, StepsWeb is intended to support a teacher, not</a:t>
            </a:r>
            <a:br>
              <a:rPr lang="en-NZ" b="1" dirty="0">
                <a:solidFill>
                  <a:srgbClr val="FF0000"/>
                </a:solidFill>
              </a:rPr>
            </a:br>
            <a:r>
              <a:rPr lang="en-NZ" b="1" dirty="0">
                <a:solidFill>
                  <a:srgbClr val="FF0000"/>
                </a:solidFill>
              </a:rPr>
              <a:t>replace teaching!</a:t>
            </a:r>
          </a:p>
          <a:p>
            <a:endParaRPr lang="en-NZ" dirty="0"/>
          </a:p>
          <a:p>
            <a:endParaRPr lang="en-NZ" dirty="0"/>
          </a:p>
          <a:p>
            <a:pPr marL="109728" indent="0">
              <a:buNone/>
            </a:pPr>
            <a:endParaRPr lang="en-NZ" dirty="0"/>
          </a:p>
          <a:p>
            <a:pPr marL="109728" indent="0">
              <a:buNone/>
            </a:pPr>
            <a:endParaRPr lang="en-NZ" dirty="0"/>
          </a:p>
        </p:txBody>
      </p:sp>
      <p:sp>
        <p:nvSpPr>
          <p:cNvPr id="3" name="Title 2"/>
          <p:cNvSpPr>
            <a:spLocks noGrp="1"/>
          </p:cNvSpPr>
          <p:nvPr>
            <p:ph type="title"/>
          </p:nvPr>
        </p:nvSpPr>
        <p:spPr/>
        <p:txBody>
          <a:bodyPr anchor="ctr"/>
          <a:lstStyle/>
          <a:p>
            <a:pPr algn="ctr"/>
            <a:r>
              <a:rPr lang="en-NZ" b="1" dirty="0">
                <a:solidFill>
                  <a:srgbClr val="7030A0"/>
                </a:solidFill>
                <a:effectLst>
                  <a:outerShdw blurRad="38100" dist="38100" dir="2700000" algn="tl">
                    <a:srgbClr val="000000">
                      <a:alpha val="43137"/>
                    </a:srgbClr>
                  </a:outerShdw>
                </a:effectLst>
              </a:rPr>
              <a:t>Educational info</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6296" y="437704"/>
            <a:ext cx="1310643" cy="979934"/>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82793" y="4077072"/>
            <a:ext cx="1551394" cy="1944216"/>
          </a:xfrm>
          <a:prstGeom prst="rect">
            <a:avLst/>
          </a:prstGeom>
        </p:spPr>
      </p:pic>
    </p:spTree>
    <p:extLst>
      <p:ext uri="{BB962C8B-B14F-4D97-AF65-F5344CB8AC3E}">
        <p14:creationId xmlns:p14="http://schemas.microsoft.com/office/powerpoint/2010/main" val="4158244607"/>
      </p:ext>
    </p:extLst>
  </p:cSld>
  <p:clrMapOvr>
    <a:masterClrMapping/>
  </p:clrMapOvr>
</p:sld>
</file>

<file path=ppt/theme/theme1.xml><?xml version="1.0" encoding="utf-8"?>
<a:theme xmlns:a="http://schemas.openxmlformats.org/drawingml/2006/main" name="Retrospect">
  <a:themeElements>
    <a:clrScheme name="Custom 11">
      <a:dk1>
        <a:srgbClr val="192D3A"/>
      </a:dk1>
      <a:lt1>
        <a:sysClr val="window" lastClr="FFFFFF"/>
      </a:lt1>
      <a:dk2>
        <a:srgbClr val="335B74"/>
      </a:dk2>
      <a:lt2>
        <a:srgbClr val="DFE3E5"/>
      </a:lt2>
      <a:accent1>
        <a:srgbClr val="AB73D5"/>
      </a:accent1>
      <a:accent2>
        <a:srgbClr val="7030A0"/>
      </a:accent2>
      <a:accent3>
        <a:srgbClr val="27CED7"/>
      </a:accent3>
      <a:accent4>
        <a:srgbClr val="42BA97"/>
      </a:accent4>
      <a:accent5>
        <a:srgbClr val="3E8853"/>
      </a:accent5>
      <a:accent6>
        <a:srgbClr val="62A39F"/>
      </a:accent6>
      <a:hlink>
        <a:srgbClr val="0070C0"/>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1210</TotalTime>
  <Words>881</Words>
  <Application>Microsoft Office PowerPoint</Application>
  <PresentationFormat>On-screen Show (4:3)</PresentationFormat>
  <Paragraphs>203</Paragraphs>
  <Slides>24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Wingdings</vt:lpstr>
      <vt:lpstr>Wingdings 3</vt:lpstr>
      <vt:lpstr>Retrospect</vt:lpstr>
      <vt:lpstr>StepsWeb for Schools</vt:lpstr>
      <vt:lpstr>Do you have any of these?</vt:lpstr>
      <vt:lpstr>Many of the traditional approaches:</vt:lpstr>
      <vt:lpstr>Memory implications</vt:lpstr>
      <vt:lpstr>The Steps Programme</vt:lpstr>
      <vt:lpstr>School Trial – 20 weeks 4 x 40 mins per week, groups taught by teacher aides</vt:lpstr>
      <vt:lpstr>School Trial – Year 5 pupil From previous study</vt:lpstr>
      <vt:lpstr>School Trial – Year 2 pupil From same study</vt:lpstr>
      <vt:lpstr>Educational info</vt:lpstr>
      <vt:lpstr>Staff Feedback Te Puru School</vt:lpstr>
      <vt:lpstr>Parent Feedback</vt:lpstr>
      <vt:lpstr>Staff Feedback</vt:lpstr>
      <vt:lpstr>Why StepsWeb?</vt:lpstr>
      <vt:lpstr>What does StepsWeb do for your learners?</vt:lpstr>
      <vt:lpstr>What does StepsWeb do for you?</vt:lpstr>
      <vt:lpstr>Technical Stuff</vt:lpstr>
      <vt:lpstr>Research Basis</vt:lpstr>
      <vt:lpstr>Different uses</vt:lpstr>
      <vt:lpstr>Training and support</vt:lpstr>
      <vt:lpstr>And there’s more……!</vt:lpstr>
      <vt:lpstr>Course Components   Three Strand Approach</vt:lpstr>
      <vt:lpstr>PowerPoint Presentation</vt:lpstr>
      <vt:lpstr>Contact Learning Staircase for…</vt:lpstr>
      <vt:lpstr>How much does StepsWeb cost?</vt:lpstr>
    </vt:vector>
  </TitlesOfParts>
  <Company>Learning Staircase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Lugg</dc:creator>
  <cp:lastModifiedBy>Mike Lugg</cp:lastModifiedBy>
  <cp:revision>121</cp:revision>
  <dcterms:created xsi:type="dcterms:W3CDTF">2006-09-04T08:59:41Z</dcterms:created>
  <dcterms:modified xsi:type="dcterms:W3CDTF">2016-11-27T21:22:52Z</dcterms:modified>
</cp:coreProperties>
</file>